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6" r:id="rId10"/>
    <p:sldId id="265" r:id="rId11"/>
    <p:sldId id="267" r:id="rId12"/>
    <p:sldId id="264" r:id="rId13"/>
    <p:sldId id="268" r:id="rId14"/>
    <p:sldId id="269" r:id="rId15"/>
    <p:sldId id="270" r:id="rId16"/>
    <p:sldId id="272"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17"/>
    <p:restoredTop sz="81699"/>
  </p:normalViewPr>
  <p:slideViewPr>
    <p:cSldViewPr snapToGrid="0" snapToObjects="1">
      <p:cViewPr varScale="1">
        <p:scale>
          <a:sx n="102" d="100"/>
          <a:sy n="102" d="100"/>
        </p:scale>
        <p:origin x="41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82911E-AD02-224A-B104-F13B56617159}" type="doc">
      <dgm:prSet loTypeId="urn:microsoft.com/office/officeart/2005/8/layout/gear1" loCatId="" qsTypeId="urn:microsoft.com/office/officeart/2005/8/quickstyle/simple4" qsCatId="simple" csTypeId="urn:microsoft.com/office/officeart/2005/8/colors/accent1_2" csCatId="accent1" phldr="1"/>
      <dgm:spPr/>
    </dgm:pt>
    <dgm:pt modelId="{F4413376-CA7D-6740-BEE9-2AD9949D7EB7}">
      <dgm:prSet phldrT="[Text]"/>
      <dgm:spPr>
        <a:gradFill rotWithShape="0">
          <a:gsLst>
            <a:gs pos="0">
              <a:schemeClr val="accent1">
                <a:hueOff val="0"/>
                <a:satOff val="0"/>
                <a:satMod val="103000"/>
                <a:tint val="94000"/>
                <a:lumMod val="47000"/>
                <a:lumOff val="53000"/>
              </a:schemeClr>
            </a:gs>
            <a:gs pos="51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dgm:spPr>
      <dgm:t>
        <a:bodyPr/>
        <a:lstStyle/>
        <a:p>
          <a:r>
            <a:rPr lang="en-US" dirty="0" smtClean="0"/>
            <a:t>Infrastructure</a:t>
          </a:r>
          <a:endParaRPr lang="en-US" dirty="0"/>
        </a:p>
      </dgm:t>
    </dgm:pt>
    <dgm:pt modelId="{D96F6722-1E70-8849-A663-43BDFD4CA6DE}" type="parTrans" cxnId="{1B18CE37-1CAA-6649-9874-EC8D051B57E8}">
      <dgm:prSet/>
      <dgm:spPr/>
      <dgm:t>
        <a:bodyPr/>
        <a:lstStyle/>
        <a:p>
          <a:endParaRPr lang="en-US"/>
        </a:p>
      </dgm:t>
    </dgm:pt>
    <dgm:pt modelId="{9CF704F7-EBCF-9648-AA27-764DFF4DC446}" type="sibTrans" cxnId="{1B18CE37-1CAA-6649-9874-EC8D051B57E8}">
      <dgm:prSet/>
      <dgm:spPr/>
      <dgm:t>
        <a:bodyPr/>
        <a:lstStyle/>
        <a:p>
          <a:endParaRPr lang="en-US"/>
        </a:p>
      </dgm:t>
    </dgm:pt>
    <dgm:pt modelId="{A15504FC-7059-F046-9DEA-A5FB7D723E48}" type="pres">
      <dgm:prSet presAssocID="{4682911E-AD02-224A-B104-F13B56617159}" presName="composite" presStyleCnt="0">
        <dgm:presLayoutVars>
          <dgm:chMax val="3"/>
          <dgm:animLvl val="lvl"/>
          <dgm:resizeHandles val="exact"/>
        </dgm:presLayoutVars>
      </dgm:prSet>
      <dgm:spPr/>
    </dgm:pt>
    <dgm:pt modelId="{FD651B8C-3884-4C4B-B60A-479CB69719FE}" type="pres">
      <dgm:prSet presAssocID="{F4413376-CA7D-6740-BEE9-2AD9949D7EB7}" presName="gear1" presStyleLbl="node1" presStyleIdx="0" presStyleCnt="1">
        <dgm:presLayoutVars>
          <dgm:chMax val="1"/>
          <dgm:bulletEnabled val="1"/>
        </dgm:presLayoutVars>
      </dgm:prSet>
      <dgm:spPr/>
      <dgm:t>
        <a:bodyPr/>
        <a:lstStyle/>
        <a:p>
          <a:endParaRPr lang="en-US"/>
        </a:p>
      </dgm:t>
    </dgm:pt>
    <dgm:pt modelId="{11FD7E87-3B92-EF41-9505-409D98A4CF72}" type="pres">
      <dgm:prSet presAssocID="{F4413376-CA7D-6740-BEE9-2AD9949D7EB7}" presName="gear1srcNode" presStyleLbl="node1" presStyleIdx="0" presStyleCnt="1"/>
      <dgm:spPr/>
      <dgm:t>
        <a:bodyPr/>
        <a:lstStyle/>
        <a:p>
          <a:endParaRPr lang="en-US"/>
        </a:p>
      </dgm:t>
    </dgm:pt>
    <dgm:pt modelId="{AE028E8C-3EE5-BD41-936E-9EC34AA4E0A9}" type="pres">
      <dgm:prSet presAssocID="{F4413376-CA7D-6740-BEE9-2AD9949D7EB7}" presName="gear1dstNode" presStyleLbl="node1" presStyleIdx="0" presStyleCnt="1"/>
      <dgm:spPr/>
      <dgm:t>
        <a:bodyPr/>
        <a:lstStyle/>
        <a:p>
          <a:endParaRPr lang="en-US"/>
        </a:p>
      </dgm:t>
    </dgm:pt>
    <dgm:pt modelId="{17259385-7AFE-BD4B-A698-B67AFE22A046}" type="pres">
      <dgm:prSet presAssocID="{9CF704F7-EBCF-9648-AA27-764DFF4DC446}" presName="connector1" presStyleLbl="sibTrans2D1" presStyleIdx="0" presStyleCnt="1"/>
      <dgm:spPr/>
      <dgm:t>
        <a:bodyPr/>
        <a:lstStyle/>
        <a:p>
          <a:endParaRPr lang="en-US"/>
        </a:p>
      </dgm:t>
    </dgm:pt>
  </dgm:ptLst>
  <dgm:cxnLst>
    <dgm:cxn modelId="{3E560A45-13C5-114B-AA1C-C6F0410A75E1}" type="presOf" srcId="{9CF704F7-EBCF-9648-AA27-764DFF4DC446}" destId="{17259385-7AFE-BD4B-A698-B67AFE22A046}" srcOrd="0" destOrd="0" presId="urn:microsoft.com/office/officeart/2005/8/layout/gear1"/>
    <dgm:cxn modelId="{1B18CE37-1CAA-6649-9874-EC8D051B57E8}" srcId="{4682911E-AD02-224A-B104-F13B56617159}" destId="{F4413376-CA7D-6740-BEE9-2AD9949D7EB7}" srcOrd="0" destOrd="0" parTransId="{D96F6722-1E70-8849-A663-43BDFD4CA6DE}" sibTransId="{9CF704F7-EBCF-9648-AA27-764DFF4DC446}"/>
    <dgm:cxn modelId="{026E1CFA-9D58-6040-BF1F-895D46D06542}" type="presOf" srcId="{F4413376-CA7D-6740-BEE9-2AD9949D7EB7}" destId="{FD651B8C-3884-4C4B-B60A-479CB69719FE}" srcOrd="0" destOrd="0" presId="urn:microsoft.com/office/officeart/2005/8/layout/gear1"/>
    <dgm:cxn modelId="{D239EBAF-2459-3F4B-B6F8-C52CF4E4211C}" type="presOf" srcId="{4682911E-AD02-224A-B104-F13B56617159}" destId="{A15504FC-7059-F046-9DEA-A5FB7D723E48}" srcOrd="0" destOrd="0" presId="urn:microsoft.com/office/officeart/2005/8/layout/gear1"/>
    <dgm:cxn modelId="{90D89858-2010-0B4D-B69B-438401783D25}" type="presOf" srcId="{F4413376-CA7D-6740-BEE9-2AD9949D7EB7}" destId="{AE028E8C-3EE5-BD41-936E-9EC34AA4E0A9}" srcOrd="2" destOrd="0" presId="urn:microsoft.com/office/officeart/2005/8/layout/gear1"/>
    <dgm:cxn modelId="{91435DE5-6A11-C643-A9AA-563EDA7DBB71}" type="presOf" srcId="{F4413376-CA7D-6740-BEE9-2AD9949D7EB7}" destId="{11FD7E87-3B92-EF41-9505-409D98A4CF72}" srcOrd="1" destOrd="0" presId="urn:microsoft.com/office/officeart/2005/8/layout/gear1"/>
    <dgm:cxn modelId="{43A1C947-D0E1-7B41-8128-052E945D0F94}" type="presParOf" srcId="{A15504FC-7059-F046-9DEA-A5FB7D723E48}" destId="{FD651B8C-3884-4C4B-B60A-479CB69719FE}" srcOrd="0" destOrd="0" presId="urn:microsoft.com/office/officeart/2005/8/layout/gear1"/>
    <dgm:cxn modelId="{19AF283F-5789-4840-B8C3-4CA47F8F1B5C}" type="presParOf" srcId="{A15504FC-7059-F046-9DEA-A5FB7D723E48}" destId="{11FD7E87-3B92-EF41-9505-409D98A4CF72}" srcOrd="1" destOrd="0" presId="urn:microsoft.com/office/officeart/2005/8/layout/gear1"/>
    <dgm:cxn modelId="{934D2A64-382E-E24D-89BD-306A60E6BFB2}" type="presParOf" srcId="{A15504FC-7059-F046-9DEA-A5FB7D723E48}" destId="{AE028E8C-3EE5-BD41-936E-9EC34AA4E0A9}" srcOrd="2" destOrd="0" presId="urn:microsoft.com/office/officeart/2005/8/layout/gear1"/>
    <dgm:cxn modelId="{EC573AB3-69B7-BB4E-8578-307F075999D2}" type="presParOf" srcId="{A15504FC-7059-F046-9DEA-A5FB7D723E48}" destId="{17259385-7AFE-BD4B-A698-B67AFE22A046}" srcOrd="3" destOrd="0" presId="urn:microsoft.com/office/officeart/2005/8/layout/gear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FC2823-C493-D346-92E5-780A2FCD99F1}" type="doc">
      <dgm:prSet loTypeId="urn:microsoft.com/office/officeart/2005/8/layout/radial3" loCatId="" qsTypeId="urn:microsoft.com/office/officeart/2005/8/quickstyle/simple1" qsCatId="simple" csTypeId="urn:microsoft.com/office/officeart/2005/8/colors/colorful1" csCatId="colorful" phldr="1"/>
      <dgm:spPr/>
      <dgm:t>
        <a:bodyPr/>
        <a:lstStyle/>
        <a:p>
          <a:endParaRPr lang="en-US"/>
        </a:p>
      </dgm:t>
    </dgm:pt>
    <dgm:pt modelId="{D840FE7D-7DD5-D24E-B13E-632E4BBF27B7}">
      <dgm:prSet phldrT="[Text]"/>
      <dgm:spPr/>
      <dgm:t>
        <a:bodyPr/>
        <a:lstStyle/>
        <a:p>
          <a:r>
            <a:rPr lang="en-US" dirty="0" smtClean="0"/>
            <a:t>Terraform</a:t>
          </a:r>
          <a:endParaRPr lang="en-US" dirty="0"/>
        </a:p>
      </dgm:t>
    </dgm:pt>
    <dgm:pt modelId="{2F71411F-0BE9-2E4C-A8E5-8E646D5332AB}" type="parTrans" cxnId="{F1ED957D-44D8-954A-A6EE-1CB60532C3F8}">
      <dgm:prSet/>
      <dgm:spPr/>
      <dgm:t>
        <a:bodyPr/>
        <a:lstStyle/>
        <a:p>
          <a:endParaRPr lang="en-US"/>
        </a:p>
      </dgm:t>
    </dgm:pt>
    <dgm:pt modelId="{F129AEFD-8B69-3342-A4DF-1E06FE025FE8}" type="sibTrans" cxnId="{F1ED957D-44D8-954A-A6EE-1CB60532C3F8}">
      <dgm:prSet/>
      <dgm:spPr/>
      <dgm:t>
        <a:bodyPr/>
        <a:lstStyle/>
        <a:p>
          <a:endParaRPr lang="en-US"/>
        </a:p>
      </dgm:t>
    </dgm:pt>
    <dgm:pt modelId="{6C4AF0E0-563F-484F-B82D-7D0C0DF12DC3}">
      <dgm:prSet phldrT="[Text]" custT="1"/>
      <dgm:spPr>
        <a:effectLst>
          <a:outerShdw blurRad="50800" dist="50800" dir="5400000" sx="1000" sy="1000" algn="ctr" rotWithShape="0">
            <a:srgbClr val="000000">
              <a:alpha val="43137"/>
            </a:srgbClr>
          </a:outerShdw>
        </a:effectLst>
      </dgm:spPr>
      <dgm:t>
        <a:bodyPr/>
        <a:lstStyle/>
        <a:p>
          <a:r>
            <a:rPr lang="en-US" sz="1600" dirty="0" smtClean="0"/>
            <a:t>Infrastructure as Code</a:t>
          </a:r>
          <a:endParaRPr lang="en-US" sz="1600" dirty="0"/>
        </a:p>
      </dgm:t>
    </dgm:pt>
    <dgm:pt modelId="{DFCA7EEF-296C-0F44-809A-84FFD7957D8C}" type="parTrans" cxnId="{FA526C72-431C-ED44-A872-883CA62DC538}">
      <dgm:prSet/>
      <dgm:spPr/>
      <dgm:t>
        <a:bodyPr/>
        <a:lstStyle/>
        <a:p>
          <a:endParaRPr lang="en-US"/>
        </a:p>
      </dgm:t>
    </dgm:pt>
    <dgm:pt modelId="{4FA8A10B-FEF8-5A42-85E6-BFF5017AAD80}" type="sibTrans" cxnId="{FA526C72-431C-ED44-A872-883CA62DC538}">
      <dgm:prSet/>
      <dgm:spPr/>
      <dgm:t>
        <a:bodyPr/>
        <a:lstStyle/>
        <a:p>
          <a:endParaRPr lang="en-US"/>
        </a:p>
      </dgm:t>
    </dgm:pt>
    <dgm:pt modelId="{F89F8885-1879-9141-AB60-6F0516F79D52}">
      <dgm:prSet phldrT="[Text]" custT="1"/>
      <dgm:spPr>
        <a:effectLst>
          <a:outerShdw blurRad="50800" dist="50800" dir="5400000" sx="1000" sy="1000" algn="ctr" rotWithShape="0">
            <a:srgbClr val="000000">
              <a:alpha val="43137"/>
            </a:srgbClr>
          </a:outerShdw>
        </a:effectLst>
      </dgm:spPr>
      <dgm:t>
        <a:bodyPr/>
        <a:lstStyle/>
        <a:p>
          <a:r>
            <a:rPr lang="en-US" sz="1600" dirty="0" smtClean="0"/>
            <a:t>Execution Plan</a:t>
          </a:r>
          <a:endParaRPr lang="en-US" sz="1600" dirty="0"/>
        </a:p>
      </dgm:t>
    </dgm:pt>
    <dgm:pt modelId="{ED64E0E7-3C12-AD41-96A9-8BBBD4293FAC}" type="parTrans" cxnId="{0DCB26D3-A196-CB46-BD9A-9692470EC926}">
      <dgm:prSet/>
      <dgm:spPr/>
      <dgm:t>
        <a:bodyPr/>
        <a:lstStyle/>
        <a:p>
          <a:endParaRPr lang="en-US"/>
        </a:p>
      </dgm:t>
    </dgm:pt>
    <dgm:pt modelId="{96639B0A-AA7E-5D40-BFBD-06826941D435}" type="sibTrans" cxnId="{0DCB26D3-A196-CB46-BD9A-9692470EC926}">
      <dgm:prSet/>
      <dgm:spPr/>
      <dgm:t>
        <a:bodyPr/>
        <a:lstStyle/>
        <a:p>
          <a:endParaRPr lang="en-US"/>
        </a:p>
      </dgm:t>
    </dgm:pt>
    <dgm:pt modelId="{EDC99FFA-6FFF-5840-903E-37B12ED44CF5}">
      <dgm:prSet phldrT="[Text]" custT="1"/>
      <dgm:spPr>
        <a:effectLst>
          <a:outerShdw blurRad="50800" dist="50800" dir="5400000" sx="1000" sy="1000" algn="ctr" rotWithShape="0">
            <a:srgbClr val="000000">
              <a:alpha val="43137"/>
            </a:srgbClr>
          </a:outerShdw>
        </a:effectLst>
      </dgm:spPr>
      <dgm:t>
        <a:bodyPr/>
        <a:lstStyle/>
        <a:p>
          <a:r>
            <a:rPr lang="en-US" sz="1600" dirty="0" smtClean="0"/>
            <a:t>Resource</a:t>
          </a:r>
          <a:r>
            <a:rPr lang="en-US" sz="1600" baseline="0" dirty="0" smtClean="0"/>
            <a:t> Graph</a:t>
          </a:r>
          <a:endParaRPr lang="en-US" sz="1600" dirty="0"/>
        </a:p>
      </dgm:t>
    </dgm:pt>
    <dgm:pt modelId="{558A9A34-2B2F-5246-9F2F-A1BEDDD9B1BC}" type="parTrans" cxnId="{2BD14ED6-B1C7-C546-8324-ED38248FF0CA}">
      <dgm:prSet/>
      <dgm:spPr/>
      <dgm:t>
        <a:bodyPr/>
        <a:lstStyle/>
        <a:p>
          <a:endParaRPr lang="en-US"/>
        </a:p>
      </dgm:t>
    </dgm:pt>
    <dgm:pt modelId="{8858795F-234E-734C-965D-174D33745930}" type="sibTrans" cxnId="{2BD14ED6-B1C7-C546-8324-ED38248FF0CA}">
      <dgm:prSet/>
      <dgm:spPr/>
      <dgm:t>
        <a:bodyPr/>
        <a:lstStyle/>
        <a:p>
          <a:endParaRPr lang="en-US"/>
        </a:p>
      </dgm:t>
    </dgm:pt>
    <dgm:pt modelId="{F0B5A4BD-00C9-5A43-9099-D48A4CB9B78F}">
      <dgm:prSet phldrT="[Text]" custT="1"/>
      <dgm:spPr>
        <a:effectLst>
          <a:outerShdw blurRad="50800" dist="50800" dir="5400000" sx="1000" sy="1000" algn="ctr" rotWithShape="0">
            <a:srgbClr val="000000">
              <a:alpha val="43137"/>
            </a:srgbClr>
          </a:outerShdw>
        </a:effectLst>
      </dgm:spPr>
      <dgm:t>
        <a:bodyPr/>
        <a:lstStyle/>
        <a:p>
          <a:r>
            <a:rPr lang="en-US" sz="1600" dirty="0" smtClean="0"/>
            <a:t>Change Automation</a:t>
          </a:r>
          <a:endParaRPr lang="en-US" sz="1600" dirty="0"/>
        </a:p>
      </dgm:t>
    </dgm:pt>
    <dgm:pt modelId="{BFAF3C7E-091D-5048-810C-05E2F371F4E2}" type="parTrans" cxnId="{FA0F5D05-BE01-5F42-956D-8A826440F81F}">
      <dgm:prSet/>
      <dgm:spPr/>
      <dgm:t>
        <a:bodyPr/>
        <a:lstStyle/>
        <a:p>
          <a:endParaRPr lang="en-US"/>
        </a:p>
      </dgm:t>
    </dgm:pt>
    <dgm:pt modelId="{C6F4FE20-39DF-8A44-A8D7-E9DB5E69BEE2}" type="sibTrans" cxnId="{FA0F5D05-BE01-5F42-956D-8A826440F81F}">
      <dgm:prSet/>
      <dgm:spPr/>
      <dgm:t>
        <a:bodyPr/>
        <a:lstStyle/>
        <a:p>
          <a:endParaRPr lang="en-US"/>
        </a:p>
      </dgm:t>
    </dgm:pt>
    <dgm:pt modelId="{2255E585-D55E-464D-B376-B83BFAA1284D}" type="pres">
      <dgm:prSet presAssocID="{D8FC2823-C493-D346-92E5-780A2FCD99F1}" presName="composite" presStyleCnt="0">
        <dgm:presLayoutVars>
          <dgm:chMax val="1"/>
          <dgm:dir/>
          <dgm:resizeHandles val="exact"/>
        </dgm:presLayoutVars>
      </dgm:prSet>
      <dgm:spPr/>
      <dgm:t>
        <a:bodyPr/>
        <a:lstStyle/>
        <a:p>
          <a:endParaRPr lang="en-US"/>
        </a:p>
      </dgm:t>
    </dgm:pt>
    <dgm:pt modelId="{B9F8F189-FD65-954E-B0DC-6A524B99CEC2}" type="pres">
      <dgm:prSet presAssocID="{D8FC2823-C493-D346-92E5-780A2FCD99F1}" presName="radial" presStyleCnt="0">
        <dgm:presLayoutVars>
          <dgm:animLvl val="ctr"/>
        </dgm:presLayoutVars>
      </dgm:prSet>
      <dgm:spPr/>
    </dgm:pt>
    <dgm:pt modelId="{3E6FAC00-435C-3F4C-AF76-681F712052F7}" type="pres">
      <dgm:prSet presAssocID="{D840FE7D-7DD5-D24E-B13E-632E4BBF27B7}" presName="centerShape" presStyleLbl="vennNode1" presStyleIdx="0" presStyleCnt="5"/>
      <dgm:spPr/>
      <dgm:t>
        <a:bodyPr/>
        <a:lstStyle/>
        <a:p>
          <a:endParaRPr lang="en-US"/>
        </a:p>
      </dgm:t>
    </dgm:pt>
    <dgm:pt modelId="{6EE516D2-1A04-3543-A749-D657F0C9AE94}" type="pres">
      <dgm:prSet presAssocID="{6C4AF0E0-563F-484F-B82D-7D0C0DF12DC3}" presName="node" presStyleLbl="vennNode1" presStyleIdx="1" presStyleCnt="5" custScaleX="149153" custScaleY="149153" custRadScaleRad="100909">
        <dgm:presLayoutVars>
          <dgm:bulletEnabled val="1"/>
        </dgm:presLayoutVars>
      </dgm:prSet>
      <dgm:spPr/>
      <dgm:t>
        <a:bodyPr/>
        <a:lstStyle/>
        <a:p>
          <a:endParaRPr lang="en-US"/>
        </a:p>
      </dgm:t>
    </dgm:pt>
    <dgm:pt modelId="{605557EF-B80D-9240-B81E-32FF66A60EEB}" type="pres">
      <dgm:prSet presAssocID="{F89F8885-1879-9141-AB60-6F0516F79D52}" presName="node" presStyleLbl="vennNode1" presStyleIdx="2" presStyleCnt="5" custScaleX="149153" custScaleY="149153" custRadScaleRad="124546" custRadScaleInc="463">
        <dgm:presLayoutVars>
          <dgm:bulletEnabled val="1"/>
        </dgm:presLayoutVars>
      </dgm:prSet>
      <dgm:spPr/>
      <dgm:t>
        <a:bodyPr/>
        <a:lstStyle/>
        <a:p>
          <a:endParaRPr lang="en-US"/>
        </a:p>
      </dgm:t>
    </dgm:pt>
    <dgm:pt modelId="{300CA9FC-3B68-574C-B6B1-6AEC20FC3093}" type="pres">
      <dgm:prSet presAssocID="{EDC99FFA-6FFF-5840-903E-37B12ED44CF5}" presName="node" presStyleLbl="vennNode1" presStyleIdx="3" presStyleCnt="5" custScaleX="149153" custScaleY="149153" custRadScaleRad="100909">
        <dgm:presLayoutVars>
          <dgm:bulletEnabled val="1"/>
        </dgm:presLayoutVars>
      </dgm:prSet>
      <dgm:spPr/>
      <dgm:t>
        <a:bodyPr/>
        <a:lstStyle/>
        <a:p>
          <a:endParaRPr lang="en-US"/>
        </a:p>
      </dgm:t>
    </dgm:pt>
    <dgm:pt modelId="{C15A1B6C-3A99-EB46-9175-26E9BA2B4932}" type="pres">
      <dgm:prSet presAssocID="{F0B5A4BD-00C9-5A43-9099-D48A4CB9B78F}" presName="node" presStyleLbl="vennNode1" presStyleIdx="4" presStyleCnt="5" custScaleX="149153" custScaleY="149153" custRadScaleRad="124546" custRadScaleInc="-463">
        <dgm:presLayoutVars>
          <dgm:bulletEnabled val="1"/>
        </dgm:presLayoutVars>
      </dgm:prSet>
      <dgm:spPr/>
      <dgm:t>
        <a:bodyPr/>
        <a:lstStyle/>
        <a:p>
          <a:endParaRPr lang="en-US"/>
        </a:p>
      </dgm:t>
    </dgm:pt>
  </dgm:ptLst>
  <dgm:cxnLst>
    <dgm:cxn modelId="{0F2F4F8C-CCF7-0A49-BADC-EAB41212154C}" type="presOf" srcId="{6C4AF0E0-563F-484F-B82D-7D0C0DF12DC3}" destId="{6EE516D2-1A04-3543-A749-D657F0C9AE94}" srcOrd="0" destOrd="0" presId="urn:microsoft.com/office/officeart/2005/8/layout/radial3"/>
    <dgm:cxn modelId="{F1ED957D-44D8-954A-A6EE-1CB60532C3F8}" srcId="{D8FC2823-C493-D346-92E5-780A2FCD99F1}" destId="{D840FE7D-7DD5-D24E-B13E-632E4BBF27B7}" srcOrd="0" destOrd="0" parTransId="{2F71411F-0BE9-2E4C-A8E5-8E646D5332AB}" sibTransId="{F129AEFD-8B69-3342-A4DF-1E06FE025FE8}"/>
    <dgm:cxn modelId="{FA526C72-431C-ED44-A872-883CA62DC538}" srcId="{D840FE7D-7DD5-D24E-B13E-632E4BBF27B7}" destId="{6C4AF0E0-563F-484F-B82D-7D0C0DF12DC3}" srcOrd="0" destOrd="0" parTransId="{DFCA7EEF-296C-0F44-809A-84FFD7957D8C}" sibTransId="{4FA8A10B-FEF8-5A42-85E6-BFF5017AAD80}"/>
    <dgm:cxn modelId="{517164F3-2949-D540-8161-D5F0A3FF458A}" type="presOf" srcId="{D8FC2823-C493-D346-92E5-780A2FCD99F1}" destId="{2255E585-D55E-464D-B376-B83BFAA1284D}" srcOrd="0" destOrd="0" presId="urn:microsoft.com/office/officeart/2005/8/layout/radial3"/>
    <dgm:cxn modelId="{BD5B406B-39F5-E94E-A64A-17E71B891783}" type="presOf" srcId="{EDC99FFA-6FFF-5840-903E-37B12ED44CF5}" destId="{300CA9FC-3B68-574C-B6B1-6AEC20FC3093}" srcOrd="0" destOrd="0" presId="urn:microsoft.com/office/officeart/2005/8/layout/radial3"/>
    <dgm:cxn modelId="{FA0F5D05-BE01-5F42-956D-8A826440F81F}" srcId="{D840FE7D-7DD5-D24E-B13E-632E4BBF27B7}" destId="{F0B5A4BD-00C9-5A43-9099-D48A4CB9B78F}" srcOrd="3" destOrd="0" parTransId="{BFAF3C7E-091D-5048-810C-05E2F371F4E2}" sibTransId="{C6F4FE20-39DF-8A44-A8D7-E9DB5E69BEE2}"/>
    <dgm:cxn modelId="{BC9DE9C5-CD38-504E-A6FE-3F82A72ABDD6}" type="presOf" srcId="{F0B5A4BD-00C9-5A43-9099-D48A4CB9B78F}" destId="{C15A1B6C-3A99-EB46-9175-26E9BA2B4932}" srcOrd="0" destOrd="0" presId="urn:microsoft.com/office/officeart/2005/8/layout/radial3"/>
    <dgm:cxn modelId="{0DCB26D3-A196-CB46-BD9A-9692470EC926}" srcId="{D840FE7D-7DD5-D24E-B13E-632E4BBF27B7}" destId="{F89F8885-1879-9141-AB60-6F0516F79D52}" srcOrd="1" destOrd="0" parTransId="{ED64E0E7-3C12-AD41-96A9-8BBBD4293FAC}" sibTransId="{96639B0A-AA7E-5D40-BFBD-06826941D435}"/>
    <dgm:cxn modelId="{2BD14ED6-B1C7-C546-8324-ED38248FF0CA}" srcId="{D840FE7D-7DD5-D24E-B13E-632E4BBF27B7}" destId="{EDC99FFA-6FFF-5840-903E-37B12ED44CF5}" srcOrd="2" destOrd="0" parTransId="{558A9A34-2B2F-5246-9F2F-A1BEDDD9B1BC}" sibTransId="{8858795F-234E-734C-965D-174D33745930}"/>
    <dgm:cxn modelId="{2612CE4C-F36F-F94A-B1B9-EEEE05EA134B}" type="presOf" srcId="{F89F8885-1879-9141-AB60-6F0516F79D52}" destId="{605557EF-B80D-9240-B81E-32FF66A60EEB}" srcOrd="0" destOrd="0" presId="urn:microsoft.com/office/officeart/2005/8/layout/radial3"/>
    <dgm:cxn modelId="{77A1A396-CC05-0041-BCF3-BB5BC0E94C25}" type="presOf" srcId="{D840FE7D-7DD5-D24E-B13E-632E4BBF27B7}" destId="{3E6FAC00-435C-3F4C-AF76-681F712052F7}" srcOrd="0" destOrd="0" presId="urn:microsoft.com/office/officeart/2005/8/layout/radial3"/>
    <dgm:cxn modelId="{0AE978C9-D591-6149-947B-02B0FDB12DD8}" type="presParOf" srcId="{2255E585-D55E-464D-B376-B83BFAA1284D}" destId="{B9F8F189-FD65-954E-B0DC-6A524B99CEC2}" srcOrd="0" destOrd="0" presId="urn:microsoft.com/office/officeart/2005/8/layout/radial3"/>
    <dgm:cxn modelId="{69AFEA5A-BA38-6A49-BF79-CB693F868F63}" type="presParOf" srcId="{B9F8F189-FD65-954E-B0DC-6A524B99CEC2}" destId="{3E6FAC00-435C-3F4C-AF76-681F712052F7}" srcOrd="0" destOrd="0" presId="urn:microsoft.com/office/officeart/2005/8/layout/radial3"/>
    <dgm:cxn modelId="{60777BC5-8C77-EB49-AE1C-64CC6CA23E14}" type="presParOf" srcId="{B9F8F189-FD65-954E-B0DC-6A524B99CEC2}" destId="{6EE516D2-1A04-3543-A749-D657F0C9AE94}" srcOrd="1" destOrd="0" presId="urn:microsoft.com/office/officeart/2005/8/layout/radial3"/>
    <dgm:cxn modelId="{E6D2D719-CB77-E145-A7E5-55D0448AF3F1}" type="presParOf" srcId="{B9F8F189-FD65-954E-B0DC-6A524B99CEC2}" destId="{605557EF-B80D-9240-B81E-32FF66A60EEB}" srcOrd="2" destOrd="0" presId="urn:microsoft.com/office/officeart/2005/8/layout/radial3"/>
    <dgm:cxn modelId="{C3C63948-FF7B-254A-821E-1FF98AA1CCEA}" type="presParOf" srcId="{B9F8F189-FD65-954E-B0DC-6A524B99CEC2}" destId="{300CA9FC-3B68-574C-B6B1-6AEC20FC3093}" srcOrd="3" destOrd="0" presId="urn:microsoft.com/office/officeart/2005/8/layout/radial3"/>
    <dgm:cxn modelId="{C1410614-E22C-F14D-8CC9-4CE81F049C2E}" type="presParOf" srcId="{B9F8F189-FD65-954E-B0DC-6A524B99CEC2}" destId="{C15A1B6C-3A99-EB46-9175-26E9BA2B4932}" srcOrd="4" destOrd="0" presId="urn:microsoft.com/office/officeart/2005/8/layout/radial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651B8C-3884-4C4B-B60A-479CB69719FE}">
      <dsp:nvSpPr>
        <dsp:cNvPr id="0" name=""/>
        <dsp:cNvSpPr/>
      </dsp:nvSpPr>
      <dsp:spPr>
        <a:xfrm>
          <a:off x="1130324" y="932155"/>
          <a:ext cx="2050741" cy="2050741"/>
        </a:xfrm>
        <a:prstGeom prst="gear9">
          <a:avLst/>
        </a:prstGeom>
        <a:gradFill rotWithShape="0">
          <a:gsLst>
            <a:gs pos="0">
              <a:schemeClr val="accent1">
                <a:hueOff val="0"/>
                <a:satOff val="0"/>
                <a:satMod val="103000"/>
                <a:tint val="94000"/>
                <a:lumMod val="47000"/>
                <a:lumOff val="53000"/>
              </a:schemeClr>
            </a:gs>
            <a:gs pos="51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Infrastructure</a:t>
          </a:r>
          <a:endParaRPr lang="en-US" sz="1600" kern="1200" dirty="0"/>
        </a:p>
      </dsp:txBody>
      <dsp:txXfrm>
        <a:off x="1542614" y="1412531"/>
        <a:ext cx="1226161" cy="1054124"/>
      </dsp:txXfrm>
    </dsp:sp>
    <dsp:sp modelId="{17259385-7AFE-BD4B-A698-B67AFE22A046}">
      <dsp:nvSpPr>
        <dsp:cNvPr id="0" name=""/>
        <dsp:cNvSpPr/>
      </dsp:nvSpPr>
      <dsp:spPr>
        <a:xfrm>
          <a:off x="1212539" y="589605"/>
          <a:ext cx="2522411" cy="2522411"/>
        </a:xfrm>
        <a:prstGeom prst="circularArrow">
          <a:avLst>
            <a:gd name="adj1" fmla="val 4878"/>
            <a:gd name="adj2" fmla="val 312630"/>
            <a:gd name="adj3" fmla="val 3105752"/>
            <a:gd name="adj4" fmla="val 15272298"/>
            <a:gd name="adj5" fmla="val 5691"/>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6FAC00-435C-3F4C-AF76-681F712052F7}">
      <dsp:nvSpPr>
        <dsp:cNvPr id="0" name=""/>
        <dsp:cNvSpPr/>
      </dsp:nvSpPr>
      <dsp:spPr>
        <a:xfrm>
          <a:off x="4050983" y="968852"/>
          <a:ext cx="2413632" cy="2413632"/>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39370" tIns="39370" rIns="39370" bIns="39370" numCol="1" spcCol="1270" anchor="ctr" anchorCtr="0">
          <a:noAutofit/>
        </a:bodyPr>
        <a:lstStyle/>
        <a:p>
          <a:pPr lvl="0" algn="ctr" defTabSz="1377950">
            <a:lnSpc>
              <a:spcPct val="90000"/>
            </a:lnSpc>
            <a:spcBef>
              <a:spcPct val="0"/>
            </a:spcBef>
            <a:spcAft>
              <a:spcPct val="35000"/>
            </a:spcAft>
          </a:pPr>
          <a:r>
            <a:rPr lang="en-US" sz="3100" kern="1200" dirty="0" smtClean="0"/>
            <a:t>Terraform</a:t>
          </a:r>
          <a:endParaRPr lang="en-US" sz="3100" kern="1200" dirty="0"/>
        </a:p>
      </dsp:txBody>
      <dsp:txXfrm>
        <a:off x="4404451" y="1322320"/>
        <a:ext cx="1706696" cy="1706696"/>
      </dsp:txXfrm>
    </dsp:sp>
    <dsp:sp modelId="{6EE516D2-1A04-3543-A749-D657F0C9AE94}">
      <dsp:nvSpPr>
        <dsp:cNvPr id="0" name=""/>
        <dsp:cNvSpPr/>
      </dsp:nvSpPr>
      <dsp:spPr>
        <a:xfrm>
          <a:off x="4357798" y="-296162"/>
          <a:ext cx="1800002" cy="1800002"/>
        </a:xfrm>
        <a:prstGeom prst="ellipse">
          <a:avLst/>
        </a:prstGeom>
        <a:solidFill>
          <a:schemeClr val="accent3">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50800" dist="50800" dir="5400000" sx="1000" sy="1000" algn="ctr" rotWithShape="0">
            <a:srgbClr val="000000">
              <a:alpha val="43137"/>
            </a:srgbClr>
          </a:outerShdw>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Infrastructure as Code</a:t>
          </a:r>
          <a:endParaRPr lang="en-US" sz="1600" kern="1200" dirty="0"/>
        </a:p>
      </dsp:txBody>
      <dsp:txXfrm>
        <a:off x="4621402" y="-32558"/>
        <a:ext cx="1272794" cy="1272794"/>
      </dsp:txXfrm>
    </dsp:sp>
    <dsp:sp modelId="{605557EF-B80D-9240-B81E-32FF66A60EEB}">
      <dsp:nvSpPr>
        <dsp:cNvPr id="0" name=""/>
        <dsp:cNvSpPr/>
      </dsp:nvSpPr>
      <dsp:spPr>
        <a:xfrm>
          <a:off x="6315398" y="1289905"/>
          <a:ext cx="1800002" cy="1800002"/>
        </a:xfrm>
        <a:prstGeom prst="ellipse">
          <a:avLst/>
        </a:prstGeom>
        <a:solidFill>
          <a:schemeClr val="accent4">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50800" dist="50800" dir="5400000" sx="1000" sy="1000" algn="ctr" rotWithShape="0">
            <a:srgbClr val="000000">
              <a:alpha val="43137"/>
            </a:srgbClr>
          </a:outerShdw>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Execution Plan</a:t>
          </a:r>
          <a:endParaRPr lang="en-US" sz="1600" kern="1200" dirty="0"/>
        </a:p>
      </dsp:txBody>
      <dsp:txXfrm>
        <a:off x="6579002" y="1553509"/>
        <a:ext cx="1272794" cy="1272794"/>
      </dsp:txXfrm>
    </dsp:sp>
    <dsp:sp modelId="{300CA9FC-3B68-574C-B6B1-6AEC20FC3093}">
      <dsp:nvSpPr>
        <dsp:cNvPr id="0" name=""/>
        <dsp:cNvSpPr/>
      </dsp:nvSpPr>
      <dsp:spPr>
        <a:xfrm>
          <a:off x="4357798" y="2847497"/>
          <a:ext cx="1800002" cy="1800002"/>
        </a:xfrm>
        <a:prstGeom prst="ellipse">
          <a:avLst/>
        </a:prstGeom>
        <a:solidFill>
          <a:schemeClr val="accent5">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50800" dist="50800" dir="5400000" sx="1000" sy="1000" algn="ctr" rotWithShape="0">
            <a:srgbClr val="000000">
              <a:alpha val="43137"/>
            </a:srgbClr>
          </a:outerShdw>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Resource</a:t>
          </a:r>
          <a:r>
            <a:rPr lang="en-US" sz="1600" kern="1200" baseline="0" dirty="0" smtClean="0"/>
            <a:t> Graph</a:t>
          </a:r>
          <a:endParaRPr lang="en-US" sz="1600" kern="1200" dirty="0"/>
        </a:p>
      </dsp:txBody>
      <dsp:txXfrm>
        <a:off x="4621402" y="3111101"/>
        <a:ext cx="1272794" cy="1272794"/>
      </dsp:txXfrm>
    </dsp:sp>
    <dsp:sp modelId="{C15A1B6C-3A99-EB46-9175-26E9BA2B4932}">
      <dsp:nvSpPr>
        <dsp:cNvPr id="0" name=""/>
        <dsp:cNvSpPr/>
      </dsp:nvSpPr>
      <dsp:spPr>
        <a:xfrm>
          <a:off x="2400198" y="1289905"/>
          <a:ext cx="1800002" cy="1800002"/>
        </a:xfrm>
        <a:prstGeom prst="ellipse">
          <a:avLst/>
        </a:prstGeom>
        <a:solidFill>
          <a:schemeClr val="accent6">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50800" dist="50800" dir="5400000" sx="1000" sy="1000" algn="ctr" rotWithShape="0">
            <a:srgbClr val="000000">
              <a:alpha val="43137"/>
            </a:srgbClr>
          </a:outerShdw>
        </a:effectLst>
      </dsp:spPr>
      <dsp:style>
        <a:lnRef idx="2">
          <a:scrgbClr r="0" g="0" b="0"/>
        </a:lnRef>
        <a:fillRef idx="1">
          <a:scrgbClr r="0" g="0" b="0"/>
        </a:fillRef>
        <a:effectRef idx="0">
          <a:scrgbClr r="0" g="0" b="0"/>
        </a:effectRef>
        <a:fontRef idx="minor">
          <a:schemeClr val="tx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Change Automation</a:t>
          </a:r>
          <a:endParaRPr lang="en-US" sz="1600" kern="1200" dirty="0"/>
        </a:p>
      </dsp:txBody>
      <dsp:txXfrm>
        <a:off x="2663802" y="1553509"/>
        <a:ext cx="1272794" cy="1272794"/>
      </dsp:txXfrm>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89081-BF5E-634A-B9A1-D4C1C8C997D2}" type="datetimeFigureOut">
              <a:rPr lang="en-US" smtClean="0"/>
              <a:t>10/12/16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728F4E-9387-8A48-B95B-6978E469632E}" type="slidenum">
              <a:rPr lang="en-US" smtClean="0"/>
              <a:t>‹#›</a:t>
            </a:fld>
            <a:endParaRPr lang="en-US"/>
          </a:p>
        </p:txBody>
      </p:sp>
    </p:spTree>
    <p:extLst>
      <p:ext uri="{BB962C8B-B14F-4D97-AF65-F5344CB8AC3E}">
        <p14:creationId xmlns:p14="http://schemas.microsoft.com/office/powerpoint/2010/main" val="1780410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aws.amazon.com/vpc/" TargetMode="External"/><Relationship Id="rId4" Type="http://schemas.openxmlformats.org/officeDocument/2006/relationships/hyperlink" Target="https://www.terraform.io/docs/providers/aws/r/vpc.html" TargetMode="External"/><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Multi-Tier Applications</a:t>
            </a:r>
          </a:p>
          <a:p>
            <a:endParaRPr lang="en-US" dirty="0" smtClean="0"/>
          </a:p>
          <a:p>
            <a:r>
              <a:rPr lang="en-US" dirty="0" smtClean="0"/>
              <a:t>A very common pattern is the N-tier architecture. The most common 2-tier architecture is a pool of web servers that use a database tier. Additional tiers get added for API servers, caching servers, routing meshes, etc. This pattern is used because the tiers can be scaled independently and provide a separation of concerns.</a:t>
            </a:r>
          </a:p>
          <a:p>
            <a:r>
              <a:rPr lang="en-US" dirty="0" smtClean="0"/>
              <a:t>Terraform is an ideal tool for building and managing these infrastructures. Each tier can be described as a collection of resources, and the dependencies between each tier are handled automatically; Terraform will ensure the database tier is available before the web servers are started and that the load balancers are aware of the web nodes. Each tier can then be scaled easily using Terraform by modifying a single count configuration value. Because the creation and provisioning of a resource is codified and automated, elastically scaling with load becomes trivial.</a:t>
            </a:r>
          </a:p>
          <a:p>
            <a:r>
              <a:rPr lang="en-US" dirty="0" smtClean="0"/>
              <a:t/>
            </a:r>
            <a:br>
              <a:rPr lang="en-US" dirty="0" smtClean="0"/>
            </a:br>
            <a:endParaRPr lang="en-US" dirty="0" smtClean="0"/>
          </a:p>
          <a:p>
            <a:r>
              <a:rPr lang="en-US" sz="1200" b="0" i="0" kern="1200" dirty="0" smtClean="0">
                <a:solidFill>
                  <a:schemeClr val="tx1"/>
                </a:solidFill>
                <a:effectLst/>
                <a:latin typeface="+mn-lt"/>
                <a:ea typeface="+mn-ea"/>
                <a:cs typeface="+mn-cs"/>
              </a:rPr>
              <a:t>Disposable Environments</a:t>
            </a:r>
          </a:p>
          <a:p>
            <a:r>
              <a:rPr lang="en-US" sz="1200" b="0" i="0" kern="1200" dirty="0" smtClean="0">
                <a:solidFill>
                  <a:schemeClr val="tx1"/>
                </a:solidFill>
                <a:effectLst/>
                <a:latin typeface="+mn-lt"/>
                <a:ea typeface="+mn-ea"/>
                <a:cs typeface="+mn-cs"/>
              </a:rPr>
              <a:t>It is common practice to have both a production and staging or QA environment. These environments are smaller clones of their production counterpart, but are used to test new applications before releasing in production. As the production environment grows larger and more complex, it becomes increasingly onerous to maintain an up-to-date staging environment.</a:t>
            </a:r>
          </a:p>
          <a:p>
            <a:r>
              <a:rPr lang="en-US" sz="1200" b="0" i="0" kern="1200" dirty="0" smtClean="0">
                <a:solidFill>
                  <a:schemeClr val="tx1"/>
                </a:solidFill>
                <a:effectLst/>
                <a:latin typeface="+mn-lt"/>
                <a:ea typeface="+mn-ea"/>
                <a:cs typeface="+mn-cs"/>
              </a:rPr>
              <a:t>Using Terraform, the production environment can be codified and then shared with staging, QA or dev. These configurations can be used to rapidly spin up new environments to test in, and then be easily disposed of. Terraform can help tame the difficulty of maintaining parallel environments, and makes it practical to elastically create and destroy them.</a:t>
            </a: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Software Defined Networking</a:t>
            </a:r>
          </a:p>
          <a:p>
            <a:r>
              <a:rPr lang="en-US" sz="1200" b="0" i="0" kern="1200" dirty="0" smtClean="0">
                <a:solidFill>
                  <a:schemeClr val="tx1"/>
                </a:solidFill>
                <a:effectLst/>
                <a:latin typeface="+mn-lt"/>
                <a:ea typeface="+mn-ea"/>
                <a:cs typeface="+mn-cs"/>
              </a:rPr>
              <a:t>Software Defined Networking (SDN) is becoming increasingly prevalent in the datacenter, as it provides more control to operators and developers and allows the network to better support the applications running on top. Most SDN implementations have a control layer and infrastructure layer.</a:t>
            </a:r>
          </a:p>
          <a:p>
            <a:r>
              <a:rPr lang="en-US" sz="1200" b="0" i="0" kern="1200" dirty="0" smtClean="0">
                <a:solidFill>
                  <a:schemeClr val="tx1"/>
                </a:solidFill>
                <a:effectLst/>
                <a:latin typeface="+mn-lt"/>
                <a:ea typeface="+mn-ea"/>
                <a:cs typeface="+mn-cs"/>
              </a:rPr>
              <a:t>Terraform can be used to codify the configuration for software defined networks. This configuration can then be used by Terraform to automatically setup and modify settings by interfacing with the control layer. This allows configuration to be versioned and changes to be automated. As an </a:t>
            </a:r>
            <a:r>
              <a:rPr lang="en-US" sz="1200" b="0" i="0" kern="1200" dirty="0" err="1" smtClean="0">
                <a:solidFill>
                  <a:schemeClr val="tx1"/>
                </a:solidFill>
                <a:effectLst/>
                <a:latin typeface="+mn-lt"/>
                <a:ea typeface="+mn-ea"/>
                <a:cs typeface="+mn-cs"/>
              </a:rPr>
              <a:t>example,</a:t>
            </a:r>
            <a:r>
              <a:rPr lang="en-US" sz="1200" b="0" i="0" u="none" strike="noStrike" kern="1200" dirty="0" err="1" smtClean="0">
                <a:solidFill>
                  <a:schemeClr val="tx1"/>
                </a:solidFill>
                <a:effectLst/>
                <a:latin typeface="+mn-lt"/>
                <a:ea typeface="+mn-ea"/>
                <a:cs typeface="+mn-cs"/>
                <a:hlinkClick r:id="rId3"/>
              </a:rPr>
              <a:t>AWS</a:t>
            </a:r>
            <a:r>
              <a:rPr lang="en-US" sz="1200" b="0" i="0" u="none" strike="noStrike" kern="1200" dirty="0" smtClean="0">
                <a:solidFill>
                  <a:schemeClr val="tx1"/>
                </a:solidFill>
                <a:effectLst/>
                <a:latin typeface="+mn-lt"/>
                <a:ea typeface="+mn-ea"/>
                <a:cs typeface="+mn-cs"/>
                <a:hlinkClick r:id="rId3"/>
              </a:rPr>
              <a:t> VPC</a:t>
            </a:r>
            <a:r>
              <a:rPr lang="en-US" sz="1200" b="0" i="0" kern="1200" dirty="0" smtClean="0">
                <a:solidFill>
                  <a:schemeClr val="tx1"/>
                </a:solidFill>
                <a:effectLst/>
                <a:latin typeface="+mn-lt"/>
                <a:ea typeface="+mn-ea"/>
                <a:cs typeface="+mn-cs"/>
              </a:rPr>
              <a:t> is one of the most commonly used SDN implementations, and </a:t>
            </a:r>
            <a:r>
              <a:rPr lang="en-US" sz="1200" b="0" i="0" u="none" strike="noStrike" kern="1200" dirty="0" smtClean="0">
                <a:solidFill>
                  <a:schemeClr val="tx1"/>
                </a:solidFill>
                <a:effectLst/>
                <a:latin typeface="+mn-lt"/>
                <a:ea typeface="+mn-ea"/>
                <a:cs typeface="+mn-cs"/>
                <a:hlinkClick r:id="rId4"/>
              </a:rPr>
              <a:t>can be configured by Terraform</a:t>
            </a:r>
            <a:r>
              <a:rPr lang="en-US" sz="1200" b="0" i="0" kern="1200" dirty="0" smtClean="0">
                <a:solidFill>
                  <a:schemeClr val="tx1"/>
                </a:solidFill>
                <a:effectLst/>
                <a:latin typeface="+mn-lt"/>
                <a:ea typeface="+mn-ea"/>
                <a:cs typeface="+mn-cs"/>
              </a:rPr>
              <a:t>.</a:t>
            </a:r>
          </a:p>
          <a:p>
            <a:r>
              <a:rPr lang="en-US" dirty="0" smtClean="0"/>
              <a:t/>
            </a:r>
            <a:br>
              <a:rPr lang="en-US" dirty="0" smtClean="0"/>
            </a:br>
            <a:endParaRPr lang="en-US" sz="1200" b="0" i="0" kern="1200" dirty="0" smtClean="0">
              <a:solidFill>
                <a:schemeClr val="tx1"/>
              </a:solidFill>
              <a:effectLst/>
              <a:latin typeface="+mn-lt"/>
              <a:ea typeface="+mn-ea"/>
              <a:cs typeface="+mn-cs"/>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F3728F4E-9387-8A48-B95B-6978E469632E}" type="slidenum">
              <a:rPr lang="en-US" smtClean="0"/>
              <a:t>6</a:t>
            </a:fld>
            <a:endParaRPr lang="en-US"/>
          </a:p>
        </p:txBody>
      </p:sp>
    </p:spTree>
    <p:extLst>
      <p:ext uri="{BB962C8B-B14F-4D97-AF65-F5344CB8AC3E}">
        <p14:creationId xmlns:p14="http://schemas.microsoft.com/office/powerpoint/2010/main" val="328052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R53 -&gt; ELB -&gt;</a:t>
            </a:r>
            <a:r>
              <a:rPr lang="en-US" baseline="0" dirty="0" smtClean="0"/>
              <a:t> ASG in 3 AZ’s -&gt; RDS</a:t>
            </a:r>
            <a:endParaRPr lang="en-US" dirty="0"/>
          </a:p>
        </p:txBody>
      </p:sp>
      <p:sp>
        <p:nvSpPr>
          <p:cNvPr id="4" name="Slide Number Placeholder 3"/>
          <p:cNvSpPr>
            <a:spLocks noGrp="1"/>
          </p:cNvSpPr>
          <p:nvPr>
            <p:ph type="sldNum" sz="quarter" idx="10"/>
          </p:nvPr>
        </p:nvSpPr>
        <p:spPr/>
        <p:txBody>
          <a:bodyPr/>
          <a:lstStyle/>
          <a:p>
            <a:fld id="{F3728F4E-9387-8A48-B95B-6978E469632E}" type="slidenum">
              <a:rPr lang="en-US" smtClean="0"/>
              <a:t>7</a:t>
            </a:fld>
            <a:endParaRPr lang="en-US"/>
          </a:p>
        </p:txBody>
      </p:sp>
    </p:spTree>
    <p:extLst>
      <p:ext uri="{BB962C8B-B14F-4D97-AF65-F5344CB8AC3E}">
        <p14:creationId xmlns:p14="http://schemas.microsoft.com/office/powerpoint/2010/main" val="1503670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728F4E-9387-8A48-B95B-6978E469632E}" type="slidenum">
              <a:rPr lang="en-US" smtClean="0"/>
              <a:t>8</a:t>
            </a:fld>
            <a:endParaRPr lang="en-US"/>
          </a:p>
        </p:txBody>
      </p:sp>
    </p:spTree>
    <p:extLst>
      <p:ext uri="{BB962C8B-B14F-4D97-AF65-F5344CB8AC3E}">
        <p14:creationId xmlns:p14="http://schemas.microsoft.com/office/powerpoint/2010/main" val="1231916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728F4E-9387-8A48-B95B-6978E469632E}" type="slidenum">
              <a:rPr lang="en-US" smtClean="0"/>
              <a:t>9</a:t>
            </a:fld>
            <a:endParaRPr lang="en-US"/>
          </a:p>
        </p:txBody>
      </p:sp>
    </p:spTree>
    <p:extLst>
      <p:ext uri="{BB962C8B-B14F-4D97-AF65-F5344CB8AC3E}">
        <p14:creationId xmlns:p14="http://schemas.microsoft.com/office/powerpoint/2010/main" val="3689575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1B109B1-03E7-E941-9E72-6C95EDBF3A90}" type="datetimeFigureOut">
              <a:rPr lang="en-US" smtClean="0"/>
              <a:t>10/12/16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13428124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1B109B1-03E7-E941-9E72-6C95EDBF3A90}" type="datetimeFigureOut">
              <a:rPr lang="en-US" smtClean="0"/>
              <a:t>10/12/16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1502225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1B109B1-03E7-E941-9E72-6C95EDBF3A90}" type="datetimeFigureOut">
              <a:rPr lang="en-US" smtClean="0"/>
              <a:t>10/12/16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2090190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1B109B1-03E7-E941-9E72-6C95EDBF3A90}" type="datetimeFigureOut">
              <a:rPr lang="en-US" smtClean="0"/>
              <a:t>10/12/16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259577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1B109B1-03E7-E941-9E72-6C95EDBF3A90}" type="datetimeFigureOut">
              <a:rPr lang="en-US" smtClean="0"/>
              <a:t>10/12/16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175942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1B109B1-03E7-E941-9E72-6C95EDBF3A90}" type="datetimeFigureOut">
              <a:rPr lang="en-US" smtClean="0"/>
              <a:t>10/12/16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21357127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1B109B1-03E7-E941-9E72-6C95EDBF3A90}" type="datetimeFigureOut">
              <a:rPr lang="en-US" smtClean="0"/>
              <a:t>10/12/16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1883336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1B109B1-03E7-E941-9E72-6C95EDBF3A90}" type="datetimeFigureOut">
              <a:rPr lang="en-US" smtClean="0"/>
              <a:t>10/12/16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14807127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B109B1-03E7-E941-9E72-6C95EDBF3A90}" type="datetimeFigureOut">
              <a:rPr lang="en-US" smtClean="0"/>
              <a:t>10/12/16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1298049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B109B1-03E7-E941-9E72-6C95EDBF3A90}" type="datetimeFigureOut">
              <a:rPr lang="en-US" smtClean="0"/>
              <a:t>10/12/16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25660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B109B1-03E7-E941-9E72-6C95EDBF3A90}" type="datetimeFigureOut">
              <a:rPr lang="en-US" smtClean="0"/>
              <a:t>10/12/16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E2A9E4-750F-A645-AB2F-2E97D31F5E43}" type="slidenum">
              <a:rPr lang="en-US" smtClean="0"/>
              <a:t>‹#›</a:t>
            </a:fld>
            <a:endParaRPr lang="en-US"/>
          </a:p>
        </p:txBody>
      </p:sp>
    </p:spTree>
    <p:extLst>
      <p:ext uri="{BB962C8B-B14F-4D97-AF65-F5344CB8AC3E}">
        <p14:creationId xmlns:p14="http://schemas.microsoft.com/office/powerpoint/2010/main" val="178035294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B109B1-03E7-E941-9E72-6C95EDBF3A90}" type="datetimeFigureOut">
              <a:rPr lang="en-US" smtClean="0"/>
              <a:t>10/12/16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E2A9E4-750F-A645-AB2F-2E97D31F5E43}" type="slidenum">
              <a:rPr lang="en-US" smtClean="0"/>
              <a:t>‹#›</a:t>
            </a:fld>
            <a:endParaRPr lang="en-US"/>
          </a:p>
        </p:txBody>
      </p:sp>
    </p:spTree>
    <p:extLst>
      <p:ext uri="{BB962C8B-B14F-4D97-AF65-F5344CB8AC3E}">
        <p14:creationId xmlns:p14="http://schemas.microsoft.com/office/powerpoint/2010/main" val="91517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terraform.io/docs/commands/graph.html" TargetMode="External"/><Relationship Id="rId3" Type="http://schemas.openxmlformats.org/officeDocument/2006/relationships/image" Target="../media/image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terraform.io/docs/configuration/interpolation.html" TargetMode="External"/><Relationship Id="rId3" Type="http://schemas.openxmlformats.org/officeDocument/2006/relationships/image" Target="../media/image1.tiff"/></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YOB-Technology/EX-Terraform" TargetMode="External"/><Relationship Id="rId4" Type="http://schemas.openxmlformats.org/officeDocument/2006/relationships/hyperlink" Target="https://github.com/hashicorp/best-practices/tree/master/terraform/providers/aws" TargetMode="External"/><Relationship Id="rId5" Type="http://schemas.openxmlformats.org/officeDocument/2006/relationships/hyperlink" Target="https://github.com/segmentio/stack" TargetMode="External"/><Relationship Id="rId6" Type="http://schemas.openxmlformats.org/officeDocument/2006/relationships/image" Target="../media/image1.tiff"/><Relationship Id="rId1" Type="http://schemas.openxmlformats.org/officeDocument/2006/relationships/slideLayout" Target="../slideLayouts/slideLayout2.xml"/><Relationship Id="rId2" Type="http://schemas.openxmlformats.org/officeDocument/2006/relationships/hyperlink" Target="https://github.com/MYOB-Technology/platform-terrafor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1.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terraform.io/docs/providers/aws/index.html" TargetMode="External"/><Relationship Id="rId3" Type="http://schemas.openxmlformats.org/officeDocument/2006/relationships/image" Target="../media/image1.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7" Type="http://schemas.openxmlformats.org/officeDocument/2006/relationships/image" Target="../media/image1.tiff"/><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3" Type="http://schemas.openxmlformats.org/officeDocument/2006/relationships/hyperlink" Target="https://www.terraform.io/downloads.html" TargetMode="External"/><Relationship Id="rId4" Type="http://schemas.openxmlformats.org/officeDocument/2006/relationships/image" Target="../media/image1.tiff"/><Relationship Id="rId1" Type="http://schemas.openxmlformats.org/officeDocument/2006/relationships/slideLayout" Target="../slideLayouts/slideLayout2.xml"/><Relationship Id="rId2" Type="http://schemas.openxmlformats.org/officeDocument/2006/relationships/hyperlink" Target="https://www.terraform.io/intro/getting-started/install.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venth/aws-adfs" TargetMode="Externa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1.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3" Type="http://schemas.openxmlformats.org/officeDocument/2006/relationships/hyperlink" Target="https://asciinema.org/a/8o061zy0heoonz8hqktahq3gq?speed=2" TargetMode="External"/><Relationship Id="rId4" Type="http://schemas.openxmlformats.org/officeDocument/2006/relationships/hyperlink" Target="https://asciinema.org/a/55z3b93s09p2r3w081p7e91wa?speed=2" TargetMode="External"/><Relationship Id="rId5" Type="http://schemas.openxmlformats.org/officeDocument/2006/relationships/hyperlink" Target="https://asciinema.org/a/8wla2amsf24gxnx9khmodt90c?speed=2" TargetMode="External"/><Relationship Id="rId6" Type="http://schemas.openxmlformats.org/officeDocument/2006/relationships/hyperlink" Target="https://asciinema.org/a/9x4rd7y51dbd1wllvb9szppfx" TargetMode="External"/><Relationship Id="rId7" Type="http://schemas.openxmlformats.org/officeDocument/2006/relationships/image" Target="../media/image1.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Terraform</a:t>
            </a:r>
            <a:endParaRPr lang="en-US" dirty="0"/>
          </a:p>
        </p:txBody>
      </p:sp>
      <p:sp>
        <p:nvSpPr>
          <p:cNvPr id="3" name="Subtitle 2"/>
          <p:cNvSpPr>
            <a:spLocks noGrp="1"/>
          </p:cNvSpPr>
          <p:nvPr>
            <p:ph type="subTitle" idx="1"/>
          </p:nvPr>
        </p:nvSpPr>
        <p:spPr/>
        <p:txBody>
          <a:bodyPr/>
          <a:lstStyle/>
          <a:p>
            <a:r>
              <a:rPr lang="en-US" dirty="0" smtClean="0"/>
              <a:t>Introduction</a:t>
            </a:r>
            <a:endParaRPr lang="en-US" dirty="0"/>
          </a:p>
        </p:txBody>
      </p:sp>
      <p:sp>
        <p:nvSpPr>
          <p:cNvPr id="4" name="TextBox 3"/>
          <p:cNvSpPr txBox="1"/>
          <p:nvPr/>
        </p:nvSpPr>
        <p:spPr>
          <a:xfrm>
            <a:off x="5216528" y="5257800"/>
            <a:ext cx="1758943" cy="646331"/>
          </a:xfrm>
          <a:prstGeom prst="rect">
            <a:avLst/>
          </a:prstGeom>
          <a:noFill/>
        </p:spPr>
        <p:txBody>
          <a:bodyPr wrap="none" rtlCol="0">
            <a:spAutoFit/>
          </a:bodyPr>
          <a:lstStyle/>
          <a:p>
            <a:pPr algn="ctr"/>
            <a:r>
              <a:rPr lang="en-US" dirty="0" smtClean="0"/>
              <a:t>Gustavo Hoirisch</a:t>
            </a:r>
          </a:p>
          <a:p>
            <a:pPr algn="ctr"/>
            <a:r>
              <a:rPr lang="en-US" dirty="0" smtClean="0"/>
              <a:t>2016</a:t>
            </a:r>
            <a:endParaRPr lang="en-US" dirty="0"/>
          </a:p>
        </p:txBody>
      </p:sp>
      <p:pic>
        <p:nvPicPr>
          <p:cNvPr id="5" name="Picture 4"/>
          <p:cNvPicPr>
            <a:picLocks noChangeAspect="1"/>
          </p:cNvPicPr>
          <p:nvPr/>
        </p:nvPicPr>
        <p:blipFill>
          <a:blip r:embed="rId2">
            <a:alphaModFix amt="5000"/>
          </a:blip>
          <a:stretch>
            <a:fillRect/>
          </a:stretch>
        </p:blipFill>
        <p:spPr>
          <a:xfrm>
            <a:off x="4518291" y="2646367"/>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7423604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Refactoring</a:t>
            </a:r>
            <a:endParaRPr lang="en-US" dirty="0"/>
          </a:p>
        </p:txBody>
      </p:sp>
      <p:sp>
        <p:nvSpPr>
          <p:cNvPr id="3" name="Content Placeholder 2"/>
          <p:cNvSpPr>
            <a:spLocks noGrp="1"/>
          </p:cNvSpPr>
          <p:nvPr>
            <p:ph idx="1"/>
          </p:nvPr>
        </p:nvSpPr>
        <p:spPr/>
        <p:txBody>
          <a:bodyPr/>
          <a:lstStyle/>
          <a:p>
            <a:pPr marR="0" lvl="0" defTabSz="914400" eaLnBrk="1" fontAlgn="auto" latinLnBrk="0" hangingPunct="1">
              <a:lnSpc>
                <a:spcPct val="100000"/>
              </a:lnSpc>
              <a:spcBef>
                <a:spcPts val="0"/>
              </a:spcBef>
              <a:spcAft>
                <a:spcPts val="0"/>
              </a:spcAft>
              <a:buClrTx/>
              <a:buSzTx/>
              <a:buFontTx/>
              <a:buChar char="-"/>
              <a:tabLst/>
              <a:defRPr/>
            </a:pPr>
            <a:r>
              <a:rPr lang="en-US" dirty="0" smtClean="0"/>
              <a:t>Too much repetition: “us-west-2”</a:t>
            </a:r>
          </a:p>
          <a:p>
            <a:pPr lvl="1">
              <a:lnSpc>
                <a:spcPct val="100000"/>
              </a:lnSpc>
              <a:spcBef>
                <a:spcPts val="0"/>
              </a:spcBef>
              <a:buFontTx/>
              <a:buChar char="-"/>
            </a:pPr>
            <a:r>
              <a:rPr lang="en-US" dirty="0" smtClean="0"/>
              <a:t>Can become hard to change – too many places to update, easy to forget</a:t>
            </a:r>
          </a:p>
          <a:p>
            <a:pPr lvl="1">
              <a:lnSpc>
                <a:spcPct val="100000"/>
              </a:lnSpc>
              <a:spcBef>
                <a:spcPts val="0"/>
              </a:spcBef>
              <a:buFontTx/>
              <a:buChar char="-"/>
            </a:pPr>
            <a:r>
              <a:rPr lang="en-US" dirty="0" smtClean="0"/>
              <a:t>Solution: extract the values into variables/constants</a:t>
            </a:r>
          </a:p>
          <a:p>
            <a:pPr marR="0" lvl="0" defTabSz="914400" eaLnBrk="1" fontAlgn="auto" latinLnBrk="0" hangingPunct="1">
              <a:lnSpc>
                <a:spcPct val="100000"/>
              </a:lnSpc>
              <a:spcBef>
                <a:spcPts val="0"/>
              </a:spcBef>
              <a:spcAft>
                <a:spcPts val="0"/>
              </a:spcAft>
              <a:buClrTx/>
              <a:buSzTx/>
              <a:buFontTx/>
              <a:buChar char="-"/>
              <a:tabLst/>
              <a:defRPr/>
            </a:pPr>
            <a:endParaRPr lang="en-US" dirty="0" smtClean="0"/>
          </a:p>
          <a:p>
            <a:pPr marR="0" lvl="0" defTabSz="914400" eaLnBrk="1" fontAlgn="auto" latinLnBrk="0" hangingPunct="1">
              <a:lnSpc>
                <a:spcPct val="100000"/>
              </a:lnSpc>
              <a:spcBef>
                <a:spcPts val="0"/>
              </a:spcBef>
              <a:spcAft>
                <a:spcPts val="0"/>
              </a:spcAft>
              <a:buClrTx/>
              <a:buSzTx/>
              <a:buFontTx/>
              <a:buChar char="-"/>
              <a:tabLst/>
              <a:defRPr/>
            </a:pPr>
            <a:r>
              <a:rPr lang="en-US" dirty="0" smtClean="0"/>
              <a:t>Single file becomes too large to read!</a:t>
            </a:r>
          </a:p>
          <a:p>
            <a:pPr lvl="1">
              <a:lnSpc>
                <a:spcPct val="100000"/>
              </a:lnSpc>
              <a:spcBef>
                <a:spcPts val="0"/>
              </a:spcBef>
              <a:buFontTx/>
              <a:buChar char="-"/>
            </a:pPr>
            <a:r>
              <a:rPr lang="en-US" dirty="0" smtClean="0"/>
              <a:t>Solution: split into logical block, i.e.: </a:t>
            </a:r>
            <a:r>
              <a:rPr lang="en-US" dirty="0" err="1" smtClean="0"/>
              <a:t>IAM.tf</a:t>
            </a:r>
            <a:r>
              <a:rPr lang="en-US" dirty="0" smtClean="0"/>
              <a:t>, </a:t>
            </a:r>
            <a:r>
              <a:rPr lang="en-US" dirty="0" err="1" smtClean="0"/>
              <a:t>VPC.tf</a:t>
            </a:r>
            <a:r>
              <a:rPr lang="en-US" dirty="0" smtClean="0"/>
              <a:t>, </a:t>
            </a:r>
            <a:r>
              <a:rPr lang="en-US" dirty="0" err="1" smtClean="0"/>
              <a:t>ASG.tf</a:t>
            </a:r>
            <a:r>
              <a:rPr lang="en-US" dirty="0" smtClean="0"/>
              <a:t>, </a:t>
            </a:r>
            <a:r>
              <a:rPr lang="en-US" dirty="0" err="1" smtClean="0"/>
              <a:t>etc</a:t>
            </a:r>
            <a:r>
              <a:rPr lang="is-IS" dirty="0" smtClean="0"/>
              <a:t>…</a:t>
            </a:r>
          </a:p>
          <a:p>
            <a:pPr lvl="1">
              <a:lnSpc>
                <a:spcPct val="100000"/>
              </a:lnSpc>
              <a:spcBef>
                <a:spcPts val="0"/>
              </a:spcBef>
              <a:buFontTx/>
              <a:buChar char="-"/>
            </a:pPr>
            <a:endParaRPr lang="en-US" dirty="0" smtClean="0"/>
          </a:p>
        </p:txBody>
      </p:sp>
      <p:pic>
        <p:nvPicPr>
          <p:cNvPr id="4" name="Picture 3"/>
          <p:cNvPicPr>
            <a:picLocks noChangeAspect="1"/>
          </p:cNvPicPr>
          <p:nvPr/>
        </p:nvPicPr>
        <p:blipFill>
          <a:blip r:embed="rId2">
            <a:alphaModFix amt="5000"/>
          </a:blip>
          <a:stretch>
            <a:fillRect/>
          </a:stretch>
        </p:blipFill>
        <p:spPr>
          <a:xfrm>
            <a:off x="9257402"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8491498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Variables</a:t>
            </a:r>
            <a:br>
              <a:rPr lang="en-US" dirty="0" smtClean="0"/>
            </a:br>
            <a:r>
              <a:rPr lang="en-US" sz="2000" dirty="0" smtClean="0"/>
              <a:t>assigning</a:t>
            </a:r>
            <a:endParaRPr lang="en-US" dirty="0"/>
          </a:p>
        </p:txBody>
      </p:sp>
      <p:sp>
        <p:nvSpPr>
          <p:cNvPr id="3" name="Content Placeholder 2"/>
          <p:cNvSpPr>
            <a:spLocks noGrp="1"/>
          </p:cNvSpPr>
          <p:nvPr>
            <p:ph idx="1"/>
          </p:nvPr>
        </p:nvSpPr>
        <p:spPr/>
        <p:txBody>
          <a:bodyPr/>
          <a:lstStyle/>
          <a:p>
            <a:pPr marR="0" lvl="0" defTabSz="914400" eaLnBrk="1" fontAlgn="auto" latinLnBrk="0" hangingPunct="1">
              <a:lnSpc>
                <a:spcPct val="100000"/>
              </a:lnSpc>
              <a:spcBef>
                <a:spcPts val="0"/>
              </a:spcBef>
              <a:spcAft>
                <a:spcPts val="0"/>
              </a:spcAft>
              <a:buClrTx/>
              <a:buSzTx/>
              <a:buFontTx/>
              <a:buChar char="-"/>
              <a:tabLst/>
              <a:defRPr/>
            </a:pPr>
            <a:r>
              <a:rPr lang="en-US" dirty="0" err="1" smtClean="0"/>
              <a:t>terraform.tfvars</a:t>
            </a:r>
            <a:endParaRPr lang="en-US" dirty="0" smtClean="0"/>
          </a:p>
          <a:p>
            <a:pPr lvl="1">
              <a:lnSpc>
                <a:spcPct val="100000"/>
              </a:lnSpc>
              <a:spcBef>
                <a:spcPts val="0"/>
              </a:spcBef>
              <a:buFontTx/>
              <a:buChar char="-"/>
            </a:pPr>
            <a:r>
              <a:rPr lang="en-US" dirty="0"/>
              <a:t>k</a:t>
            </a:r>
            <a:r>
              <a:rPr lang="en-US" dirty="0" smtClean="0"/>
              <a:t>ey = value pair</a:t>
            </a:r>
          </a:p>
          <a:p>
            <a:pPr marL="0" indent="0">
              <a:lnSpc>
                <a:spcPct val="100000"/>
              </a:lnSpc>
              <a:spcBef>
                <a:spcPts val="0"/>
              </a:spcBef>
              <a:buNone/>
            </a:pPr>
            <a:r>
              <a:rPr lang="en-US" dirty="0" smtClean="0"/>
              <a:t>	</a:t>
            </a:r>
            <a:r>
              <a:rPr lang="en-US" sz="1600" dirty="0" smtClean="0"/>
              <a:t>region = “us-west-2”</a:t>
            </a:r>
          </a:p>
          <a:p>
            <a:pPr marL="0" indent="0">
              <a:lnSpc>
                <a:spcPct val="100000"/>
              </a:lnSpc>
              <a:spcBef>
                <a:spcPts val="0"/>
              </a:spcBef>
              <a:buNone/>
            </a:pPr>
            <a:r>
              <a:rPr lang="en-US" sz="1600" dirty="0"/>
              <a:t>	</a:t>
            </a:r>
            <a:r>
              <a:rPr lang="en-US" sz="1600" dirty="0" err="1" smtClean="0"/>
              <a:t>instance_type</a:t>
            </a:r>
            <a:r>
              <a:rPr lang="en-US" sz="1600" dirty="0" smtClean="0"/>
              <a:t> = “m3.medium”</a:t>
            </a:r>
          </a:p>
          <a:p>
            <a:pPr marL="0" indent="0">
              <a:lnSpc>
                <a:spcPct val="100000"/>
              </a:lnSpc>
              <a:spcBef>
                <a:spcPts val="0"/>
              </a:spcBef>
              <a:buNone/>
            </a:pPr>
            <a:endParaRPr lang="en-US" sz="1600" dirty="0"/>
          </a:p>
          <a:p>
            <a:pPr>
              <a:lnSpc>
                <a:spcPct val="100000"/>
              </a:lnSpc>
              <a:spcBef>
                <a:spcPts val="0"/>
              </a:spcBef>
              <a:buFontTx/>
              <a:buChar char="-"/>
            </a:pPr>
            <a:r>
              <a:rPr lang="en-US" dirty="0" smtClean="0"/>
              <a:t>Environment Variables</a:t>
            </a:r>
          </a:p>
          <a:p>
            <a:pPr marL="457200" lvl="1" indent="0">
              <a:lnSpc>
                <a:spcPct val="100000"/>
              </a:lnSpc>
              <a:spcBef>
                <a:spcPts val="0"/>
              </a:spcBef>
              <a:buNone/>
            </a:pPr>
            <a:r>
              <a:rPr lang="en-US" sz="2000" dirty="0" err="1" smtClean="0"/>
              <a:t>TF_VAR_region</a:t>
            </a:r>
            <a:r>
              <a:rPr lang="en-US" sz="2000" dirty="0" smtClean="0"/>
              <a:t>=us-west-2 </a:t>
            </a:r>
            <a:r>
              <a:rPr lang="en-US" sz="2000" dirty="0" err="1" smtClean="0"/>
              <a:t>TF_VAR_instance_type</a:t>
            </a:r>
            <a:r>
              <a:rPr lang="en-US" sz="2000" dirty="0" smtClean="0"/>
              <a:t>=m3.medium </a:t>
            </a:r>
            <a:r>
              <a:rPr lang="en-US" sz="2000" dirty="0" err="1" smtClean="0"/>
              <a:t>terrafrom</a:t>
            </a:r>
            <a:r>
              <a:rPr lang="en-US" sz="2000" dirty="0" smtClean="0"/>
              <a:t> plan</a:t>
            </a:r>
          </a:p>
          <a:p>
            <a:pPr marL="457200" lvl="1" indent="0">
              <a:lnSpc>
                <a:spcPct val="100000"/>
              </a:lnSpc>
              <a:spcBef>
                <a:spcPts val="0"/>
              </a:spcBef>
              <a:buNone/>
            </a:pPr>
            <a:endParaRPr lang="en-US" sz="2000" dirty="0" smtClean="0"/>
          </a:p>
          <a:p>
            <a:pPr marL="457200" lvl="1" indent="0">
              <a:lnSpc>
                <a:spcPct val="100000"/>
              </a:lnSpc>
              <a:spcBef>
                <a:spcPts val="0"/>
              </a:spcBef>
              <a:buNone/>
            </a:pPr>
            <a:endParaRPr lang="en-US" sz="2000" dirty="0" smtClean="0"/>
          </a:p>
          <a:p>
            <a:pPr>
              <a:lnSpc>
                <a:spcPct val="100000"/>
              </a:lnSpc>
              <a:spcBef>
                <a:spcPts val="0"/>
              </a:spcBef>
              <a:buFontTx/>
              <a:buChar char="-"/>
            </a:pPr>
            <a:r>
              <a:rPr lang="en-US" dirty="0" smtClean="0"/>
              <a:t>Command Line Flags</a:t>
            </a:r>
          </a:p>
          <a:p>
            <a:pPr marL="457200" lvl="1" indent="0">
              <a:lnSpc>
                <a:spcPct val="100000"/>
              </a:lnSpc>
              <a:spcBef>
                <a:spcPts val="0"/>
              </a:spcBef>
              <a:buNone/>
            </a:pPr>
            <a:r>
              <a:rPr lang="en-US" sz="2000" dirty="0" smtClean="0"/>
              <a:t>terraform plan –</a:t>
            </a:r>
            <a:r>
              <a:rPr lang="en-US" sz="2000" dirty="0" err="1" smtClean="0"/>
              <a:t>var</a:t>
            </a:r>
            <a:r>
              <a:rPr lang="en-US" sz="2000" dirty="0" smtClean="0"/>
              <a:t> region=us-west-2</a:t>
            </a:r>
            <a:endParaRPr lang="en-US" sz="2000" dirty="0"/>
          </a:p>
        </p:txBody>
      </p:sp>
      <p:pic>
        <p:nvPicPr>
          <p:cNvPr id="4" name="Picture 3"/>
          <p:cNvPicPr>
            <a:picLocks noChangeAspect="1"/>
          </p:cNvPicPr>
          <p:nvPr/>
        </p:nvPicPr>
        <p:blipFill>
          <a:blip r:embed="rId2">
            <a:alphaModFix amt="5000"/>
          </a:blip>
          <a:stretch>
            <a:fillRect/>
          </a:stretch>
        </p:blipFill>
        <p:spPr>
          <a:xfrm>
            <a:off x="9257402"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3413173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Debugging</a:t>
            </a:r>
            <a:br>
              <a:rPr lang="en-US" dirty="0"/>
            </a:br>
            <a:r>
              <a:rPr lang="en-US" sz="2000" dirty="0"/>
              <a:t>https://</a:t>
            </a:r>
            <a:r>
              <a:rPr lang="en-US" sz="2000" dirty="0" err="1" smtClean="0"/>
              <a:t>www.terraform.io</a:t>
            </a:r>
            <a:r>
              <a:rPr lang="en-US" sz="2000" dirty="0" smtClean="0"/>
              <a:t>/docs/internals/</a:t>
            </a:r>
            <a:r>
              <a:rPr lang="en-US" sz="2000" dirty="0" err="1" smtClean="0"/>
              <a:t>debugging.html</a:t>
            </a:r>
            <a:endParaRPr lang="en-US" sz="2000" dirty="0"/>
          </a:p>
        </p:txBody>
      </p:sp>
      <p:sp>
        <p:nvSpPr>
          <p:cNvPr id="3" name="Content Placeholder 2"/>
          <p:cNvSpPr>
            <a:spLocks noGrp="1"/>
          </p:cNvSpPr>
          <p:nvPr>
            <p:ph idx="1"/>
          </p:nvPr>
        </p:nvSpPr>
        <p:spPr/>
        <p:txBody>
          <a:bodyPr/>
          <a:lstStyle/>
          <a:p>
            <a:pPr marL="0" lvl="0" indent="0">
              <a:lnSpc>
                <a:spcPct val="100000"/>
              </a:lnSpc>
              <a:spcBef>
                <a:spcPts val="0"/>
              </a:spcBef>
              <a:buNone/>
            </a:pPr>
            <a:r>
              <a:rPr lang="en-US" dirty="0" smtClean="0"/>
              <a:t>- Dependency </a:t>
            </a:r>
            <a:r>
              <a:rPr lang="en-US" dirty="0"/>
              <a:t>Graph</a:t>
            </a:r>
            <a:endParaRPr lang="en-US" dirty="0" smtClean="0"/>
          </a:p>
          <a:p>
            <a:pPr marL="0" lvl="0" indent="0">
              <a:lnSpc>
                <a:spcPct val="100000"/>
              </a:lnSpc>
              <a:spcBef>
                <a:spcPts val="0"/>
              </a:spcBef>
              <a:buNone/>
            </a:pPr>
            <a:r>
              <a:rPr lang="en-US" sz="2000" dirty="0" smtClean="0">
                <a:hlinkClick r:id="rId2"/>
              </a:rPr>
              <a:t>https</a:t>
            </a:r>
            <a:r>
              <a:rPr lang="en-US" sz="2000" dirty="0">
                <a:hlinkClick r:id="rId2"/>
              </a:rPr>
              <a:t>://</a:t>
            </a:r>
            <a:r>
              <a:rPr lang="en-US" sz="2000" dirty="0" smtClean="0">
                <a:hlinkClick r:id="rId2"/>
              </a:rPr>
              <a:t>www.terraform.io/docs/commands/graph.html</a:t>
            </a:r>
            <a:endParaRPr lang="en-US" sz="2000" dirty="0" smtClean="0"/>
          </a:p>
          <a:p>
            <a:pPr marL="0" lvl="0" indent="0">
              <a:lnSpc>
                <a:spcPct val="100000"/>
              </a:lnSpc>
              <a:spcBef>
                <a:spcPts val="0"/>
              </a:spcBef>
              <a:buNone/>
            </a:pPr>
            <a:endParaRPr lang="en-US" sz="2000" dirty="0" smtClean="0"/>
          </a:p>
          <a:p>
            <a:pPr marL="0" lvl="0" indent="0">
              <a:lnSpc>
                <a:spcPct val="100000"/>
              </a:lnSpc>
              <a:spcBef>
                <a:spcPts val="0"/>
              </a:spcBef>
              <a:buNone/>
            </a:pPr>
            <a:endParaRPr lang="en-US" sz="2000" dirty="0"/>
          </a:p>
          <a:p>
            <a:pPr marL="0" lvl="0" indent="0">
              <a:lnSpc>
                <a:spcPct val="100000"/>
              </a:lnSpc>
              <a:spcBef>
                <a:spcPts val="0"/>
              </a:spcBef>
              <a:buNone/>
            </a:pPr>
            <a:endParaRPr lang="en-US" sz="2000" dirty="0" smtClean="0"/>
          </a:p>
          <a:p>
            <a:pPr marL="0" lvl="0" indent="0">
              <a:lnSpc>
                <a:spcPct val="100000"/>
              </a:lnSpc>
              <a:spcBef>
                <a:spcPts val="0"/>
              </a:spcBef>
              <a:buNone/>
            </a:pPr>
            <a:endParaRPr lang="en-US" sz="2000" dirty="0"/>
          </a:p>
          <a:p>
            <a:pPr marL="0" lvl="0" indent="0">
              <a:lnSpc>
                <a:spcPct val="100000"/>
              </a:lnSpc>
              <a:spcBef>
                <a:spcPts val="0"/>
              </a:spcBef>
              <a:buNone/>
            </a:pPr>
            <a:endParaRPr lang="en-US" sz="2000" dirty="0" smtClean="0"/>
          </a:p>
          <a:p>
            <a:pPr marL="0" lvl="0" indent="0">
              <a:lnSpc>
                <a:spcPct val="100000"/>
              </a:lnSpc>
              <a:spcBef>
                <a:spcPts val="0"/>
              </a:spcBef>
              <a:buNone/>
            </a:pPr>
            <a:endParaRPr lang="en-US" sz="2000" dirty="0"/>
          </a:p>
          <a:p>
            <a:pPr lvl="0">
              <a:lnSpc>
                <a:spcPct val="100000"/>
              </a:lnSpc>
              <a:spcBef>
                <a:spcPts val="0"/>
              </a:spcBef>
              <a:buFontTx/>
              <a:buChar char="-"/>
            </a:pPr>
            <a:r>
              <a:rPr lang="en-US" dirty="0" smtClean="0"/>
              <a:t>Read the errors </a:t>
            </a:r>
          </a:p>
          <a:p>
            <a:pPr lvl="1">
              <a:lnSpc>
                <a:spcPct val="100000"/>
              </a:lnSpc>
              <a:spcBef>
                <a:spcPts val="0"/>
              </a:spcBef>
              <a:buFontTx/>
              <a:buChar char="-"/>
            </a:pPr>
            <a:r>
              <a:rPr lang="en-US" dirty="0" smtClean="0"/>
              <a:t>Feedback will normally tell you the problem</a:t>
            </a:r>
          </a:p>
          <a:p>
            <a:pPr lvl="1">
              <a:lnSpc>
                <a:spcPct val="100000"/>
              </a:lnSpc>
              <a:spcBef>
                <a:spcPts val="0"/>
              </a:spcBef>
              <a:buFontTx/>
              <a:buChar char="-"/>
            </a:pPr>
            <a:endParaRPr lang="en-US" dirty="0"/>
          </a:p>
          <a:p>
            <a:pPr>
              <a:lnSpc>
                <a:spcPct val="100000"/>
              </a:lnSpc>
              <a:spcBef>
                <a:spcPts val="0"/>
              </a:spcBef>
              <a:buFontTx/>
              <a:buChar char="-"/>
            </a:pPr>
            <a:r>
              <a:rPr lang="en-US" dirty="0" smtClean="0"/>
              <a:t>TF_LOG – DEBUG, INFO, WARN, TRACE </a:t>
            </a:r>
          </a:p>
          <a:p>
            <a:pPr lvl="1">
              <a:lnSpc>
                <a:spcPct val="100000"/>
              </a:lnSpc>
              <a:spcBef>
                <a:spcPts val="0"/>
              </a:spcBef>
              <a:buFontTx/>
              <a:buChar char="-"/>
            </a:pPr>
            <a:endParaRPr lang="en-US" dirty="0"/>
          </a:p>
        </p:txBody>
      </p:sp>
      <p:sp>
        <p:nvSpPr>
          <p:cNvPr id="4" name="TextBox 3"/>
          <p:cNvSpPr txBox="1"/>
          <p:nvPr/>
        </p:nvSpPr>
        <p:spPr>
          <a:xfrm>
            <a:off x="1815414" y="2799492"/>
            <a:ext cx="5677586" cy="1200329"/>
          </a:xfrm>
          <a:prstGeom prst="rect">
            <a:avLst/>
          </a:prstGeom>
          <a:solidFill>
            <a:schemeClr val="tx1"/>
          </a:solidFill>
        </p:spPr>
        <p:txBody>
          <a:bodyPr wrap="square" rtlCol="0">
            <a:spAutoFit/>
          </a:bodyPr>
          <a:lstStyle/>
          <a:p>
            <a:r>
              <a:rPr lang="en-US" sz="2400" dirty="0" smtClean="0">
                <a:solidFill>
                  <a:schemeClr val="accent6"/>
                </a:solidFill>
              </a:rPr>
              <a:t>$ brew </a:t>
            </a:r>
            <a:r>
              <a:rPr lang="en-US" sz="2400" dirty="0">
                <a:solidFill>
                  <a:schemeClr val="accent6"/>
                </a:solidFill>
              </a:rPr>
              <a:t>install </a:t>
            </a:r>
            <a:r>
              <a:rPr lang="en-US" sz="2400" dirty="0" err="1" smtClean="0">
                <a:solidFill>
                  <a:schemeClr val="accent6"/>
                </a:solidFill>
              </a:rPr>
              <a:t>graphviz</a:t>
            </a:r>
            <a:endParaRPr lang="en-US" sz="2400" dirty="0" smtClean="0">
              <a:solidFill>
                <a:schemeClr val="accent6"/>
              </a:solidFill>
            </a:endParaRPr>
          </a:p>
          <a:p>
            <a:r>
              <a:rPr lang="en-US" sz="2400" dirty="0" smtClean="0">
                <a:solidFill>
                  <a:schemeClr val="accent6"/>
                </a:solidFill>
              </a:rPr>
              <a:t>$ terraform </a:t>
            </a:r>
            <a:r>
              <a:rPr lang="en-US" sz="2400" dirty="0">
                <a:solidFill>
                  <a:schemeClr val="accent6"/>
                </a:solidFill>
              </a:rPr>
              <a:t>graph | dot -</a:t>
            </a:r>
            <a:r>
              <a:rPr lang="en-US" sz="2400" dirty="0" err="1">
                <a:solidFill>
                  <a:schemeClr val="accent6"/>
                </a:solidFill>
              </a:rPr>
              <a:t>Tpng</a:t>
            </a:r>
            <a:r>
              <a:rPr lang="en-US" sz="2400" dirty="0">
                <a:solidFill>
                  <a:schemeClr val="accent6"/>
                </a:solidFill>
              </a:rPr>
              <a:t> &gt; </a:t>
            </a:r>
            <a:r>
              <a:rPr lang="en-US" sz="2400" dirty="0" err="1" smtClean="0">
                <a:solidFill>
                  <a:schemeClr val="accent6"/>
                </a:solidFill>
              </a:rPr>
              <a:t>graph.png</a:t>
            </a:r>
            <a:endParaRPr lang="en-US" sz="2400" dirty="0" smtClean="0">
              <a:solidFill>
                <a:schemeClr val="accent6"/>
              </a:solidFill>
            </a:endParaRPr>
          </a:p>
          <a:p>
            <a:r>
              <a:rPr lang="en-US" sz="2400" dirty="0" smtClean="0">
                <a:solidFill>
                  <a:schemeClr val="accent6"/>
                </a:solidFill>
              </a:rPr>
              <a:t>$ open </a:t>
            </a:r>
            <a:r>
              <a:rPr lang="en-US" sz="2400" dirty="0" err="1" smtClean="0">
                <a:solidFill>
                  <a:schemeClr val="accent6"/>
                </a:solidFill>
              </a:rPr>
              <a:t>graph.png</a:t>
            </a:r>
            <a:endParaRPr lang="en-US" sz="2400" dirty="0" smtClean="0">
              <a:solidFill>
                <a:schemeClr val="accent6"/>
              </a:solidFill>
            </a:endParaRPr>
          </a:p>
        </p:txBody>
      </p:sp>
      <p:pic>
        <p:nvPicPr>
          <p:cNvPr id="7" name="Picture 6"/>
          <p:cNvPicPr>
            <a:picLocks noChangeAspect="1"/>
          </p:cNvPicPr>
          <p:nvPr/>
        </p:nvPicPr>
        <p:blipFill>
          <a:blip r:embed="rId3">
            <a:alphaModFix amt="5000"/>
          </a:blip>
          <a:stretch>
            <a:fillRect/>
          </a:stretch>
        </p:blipFill>
        <p:spPr>
          <a:xfrm>
            <a:off x="9247454"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2035321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a:t>
            </a:r>
            <a:endParaRPr lang="en-US" dirty="0"/>
          </a:p>
        </p:txBody>
      </p:sp>
      <p:sp>
        <p:nvSpPr>
          <p:cNvPr id="3" name="Content Placeholder 2"/>
          <p:cNvSpPr>
            <a:spLocks noGrp="1"/>
          </p:cNvSpPr>
          <p:nvPr>
            <p:ph idx="1"/>
          </p:nvPr>
        </p:nvSpPr>
        <p:spPr/>
        <p:txBody>
          <a:bodyPr/>
          <a:lstStyle/>
          <a:p>
            <a:r>
              <a:rPr lang="en-US" dirty="0" smtClean="0"/>
              <a:t>Remote State</a:t>
            </a:r>
          </a:p>
          <a:p>
            <a:pPr lvl="1"/>
            <a:r>
              <a:rPr lang="en-US" dirty="0" smtClean="0"/>
              <a:t>share </a:t>
            </a:r>
            <a:r>
              <a:rPr lang="en-US" dirty="0" err="1" smtClean="0"/>
              <a:t>tfstate</a:t>
            </a:r>
            <a:r>
              <a:rPr lang="en-US" dirty="0" smtClean="0"/>
              <a:t> with other users in a central location</a:t>
            </a:r>
          </a:p>
          <a:p>
            <a:r>
              <a:rPr lang="en-US" dirty="0" smtClean="0"/>
              <a:t>Data Sources</a:t>
            </a:r>
          </a:p>
          <a:p>
            <a:pPr lvl="1"/>
            <a:r>
              <a:rPr lang="en-US" dirty="0"/>
              <a:t>allows a Terraform configuration to build on information defined outside of </a:t>
            </a:r>
            <a:r>
              <a:rPr lang="en-US" dirty="0" smtClean="0"/>
              <a:t>Terraform</a:t>
            </a:r>
          </a:p>
          <a:p>
            <a:pPr lvl="2"/>
            <a:r>
              <a:rPr lang="en-US" dirty="0" smtClean="0"/>
              <a:t>Example: get an AMI ID from AWS</a:t>
            </a:r>
          </a:p>
          <a:p>
            <a:r>
              <a:rPr lang="en-US" dirty="0" err="1" smtClean="0"/>
              <a:t>Builtin</a:t>
            </a:r>
            <a:r>
              <a:rPr lang="en-US" dirty="0" smtClean="0"/>
              <a:t> Functions</a:t>
            </a:r>
          </a:p>
          <a:p>
            <a:pPr lvl="1"/>
            <a:r>
              <a:rPr lang="en-US" dirty="0">
                <a:hlinkClick r:id="rId2"/>
              </a:rPr>
              <a:t>https://</a:t>
            </a:r>
            <a:r>
              <a:rPr lang="en-US" dirty="0" smtClean="0">
                <a:hlinkClick r:id="rId2"/>
              </a:rPr>
              <a:t>www.terraform.io/docs/configuration/interpolation.html</a:t>
            </a:r>
            <a:endParaRPr lang="en-US" dirty="0" smtClean="0"/>
          </a:p>
          <a:p>
            <a:pPr lvl="1"/>
            <a:r>
              <a:rPr lang="en-US" dirty="0" smtClean="0"/>
              <a:t>CIDR Block calculation, string </a:t>
            </a:r>
            <a:r>
              <a:rPr lang="en-US" dirty="0" err="1" smtClean="0"/>
              <a:t>formating</a:t>
            </a:r>
            <a:r>
              <a:rPr lang="en-US" dirty="0" smtClean="0"/>
              <a:t>, merging, md5, </a:t>
            </a:r>
            <a:r>
              <a:rPr lang="en-US" dirty="0" err="1" smtClean="0"/>
              <a:t>etc</a:t>
            </a:r>
            <a:r>
              <a:rPr lang="is-IS" dirty="0" smtClean="0"/>
              <a:t>…</a:t>
            </a:r>
            <a:endParaRPr lang="en-US" dirty="0" smtClean="0"/>
          </a:p>
          <a:p>
            <a:endParaRPr lang="en-US" dirty="0"/>
          </a:p>
        </p:txBody>
      </p:sp>
      <p:pic>
        <p:nvPicPr>
          <p:cNvPr id="4" name="Picture 3"/>
          <p:cNvPicPr>
            <a:picLocks noChangeAspect="1"/>
          </p:cNvPicPr>
          <p:nvPr/>
        </p:nvPicPr>
        <p:blipFill>
          <a:blip r:embed="rId3">
            <a:alphaModFix amt="5000"/>
          </a:blip>
          <a:stretch>
            <a:fillRect/>
          </a:stretch>
        </p:blipFill>
        <p:spPr>
          <a:xfrm>
            <a:off x="9257402"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6334305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a:t>
            </a:r>
            <a:br>
              <a:rPr lang="en-US" dirty="0" smtClean="0"/>
            </a:br>
            <a:r>
              <a:rPr lang="en-US" sz="2000" dirty="0" smtClean="0"/>
              <a:t>continued</a:t>
            </a:r>
            <a:endParaRPr lang="en-US" sz="2000" dirty="0"/>
          </a:p>
        </p:txBody>
      </p:sp>
      <p:sp>
        <p:nvSpPr>
          <p:cNvPr id="3" name="Content Placeholder 2"/>
          <p:cNvSpPr>
            <a:spLocks noGrp="1"/>
          </p:cNvSpPr>
          <p:nvPr>
            <p:ph idx="1"/>
          </p:nvPr>
        </p:nvSpPr>
        <p:spPr/>
        <p:txBody>
          <a:bodyPr/>
          <a:lstStyle/>
          <a:p>
            <a:r>
              <a:rPr lang="en-US" dirty="0" smtClean="0"/>
              <a:t>Modules</a:t>
            </a:r>
          </a:p>
          <a:p>
            <a:pPr lvl="1"/>
            <a:r>
              <a:rPr lang="en-US" dirty="0" smtClean="0"/>
              <a:t>Common resource structures should be reused across projects</a:t>
            </a:r>
          </a:p>
          <a:p>
            <a:pPr lvl="2"/>
            <a:r>
              <a:rPr lang="en-US" dirty="0" smtClean="0"/>
              <a:t>For MYOB: replicate the OPS Standards, implement sensible defaults</a:t>
            </a:r>
          </a:p>
          <a:p>
            <a:pPr lvl="3"/>
            <a:r>
              <a:rPr lang="en-US" dirty="0">
                <a:hlinkClick r:id="rId2"/>
              </a:rPr>
              <a:t>https://</a:t>
            </a:r>
            <a:r>
              <a:rPr lang="en-US" dirty="0" smtClean="0">
                <a:hlinkClick r:id="rId2"/>
              </a:rPr>
              <a:t>github.com/MYOB-Technology/platform-terraform</a:t>
            </a:r>
            <a:endParaRPr lang="en-US" dirty="0" smtClean="0"/>
          </a:p>
          <a:p>
            <a:pPr lvl="3"/>
            <a:r>
              <a:rPr lang="en-US" dirty="0">
                <a:hlinkClick r:id="rId3"/>
              </a:rPr>
              <a:t>https://</a:t>
            </a:r>
            <a:r>
              <a:rPr lang="en-US" dirty="0" smtClean="0">
                <a:hlinkClick r:id="rId3"/>
              </a:rPr>
              <a:t>github.com/MYOB-Technology/EX-Terraform</a:t>
            </a:r>
            <a:endParaRPr lang="en-US" dirty="0" smtClean="0"/>
          </a:p>
          <a:p>
            <a:pPr lvl="2"/>
            <a:r>
              <a:rPr lang="en-US" dirty="0">
                <a:hlinkClick r:id="rId4"/>
              </a:rPr>
              <a:t>https://</a:t>
            </a:r>
            <a:r>
              <a:rPr lang="en-US" dirty="0" smtClean="0">
                <a:hlinkClick r:id="rId4"/>
              </a:rPr>
              <a:t>github.com/hashicorp/best-practices/tree/master/terraform/providers/aws</a:t>
            </a:r>
            <a:endParaRPr lang="en-US" dirty="0" smtClean="0"/>
          </a:p>
          <a:p>
            <a:pPr lvl="2"/>
            <a:r>
              <a:rPr lang="en-US" dirty="0">
                <a:hlinkClick r:id="rId5"/>
              </a:rPr>
              <a:t>https://</a:t>
            </a:r>
            <a:r>
              <a:rPr lang="en-US" dirty="0" smtClean="0">
                <a:hlinkClick r:id="rId5"/>
              </a:rPr>
              <a:t>github.com/segmentio/stack</a:t>
            </a:r>
            <a:endParaRPr lang="en-US" dirty="0" smtClean="0"/>
          </a:p>
          <a:p>
            <a:pPr lvl="3"/>
            <a:endParaRPr lang="en-US" dirty="0" smtClean="0"/>
          </a:p>
          <a:p>
            <a:endParaRPr lang="en-US" dirty="0"/>
          </a:p>
        </p:txBody>
      </p:sp>
      <p:pic>
        <p:nvPicPr>
          <p:cNvPr id="5" name="Picture 4"/>
          <p:cNvPicPr>
            <a:picLocks noChangeAspect="1"/>
          </p:cNvPicPr>
          <p:nvPr/>
        </p:nvPicPr>
        <p:blipFill>
          <a:blip r:embed="rId6">
            <a:alphaModFix amt="5000"/>
          </a:blip>
          <a:stretch>
            <a:fillRect/>
          </a:stretch>
        </p:blipFill>
        <p:spPr>
          <a:xfrm>
            <a:off x="9247454"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21601377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pic>
        <p:nvPicPr>
          <p:cNvPr id="6" name="Picture 5"/>
          <p:cNvPicPr>
            <a:picLocks noChangeAspect="1"/>
          </p:cNvPicPr>
          <p:nvPr/>
        </p:nvPicPr>
        <p:blipFill>
          <a:blip r:embed="rId2"/>
          <a:stretch>
            <a:fillRect/>
          </a:stretch>
        </p:blipFill>
        <p:spPr>
          <a:xfrm>
            <a:off x="4476750" y="2055813"/>
            <a:ext cx="3238500" cy="3238500"/>
          </a:xfrm>
          <a:prstGeom prst="rect">
            <a:avLst/>
          </a:prstGeom>
        </p:spPr>
      </p:pic>
      <p:pic>
        <p:nvPicPr>
          <p:cNvPr id="7" name="Picture 6"/>
          <p:cNvPicPr>
            <a:picLocks noChangeAspect="1"/>
          </p:cNvPicPr>
          <p:nvPr/>
        </p:nvPicPr>
        <p:blipFill>
          <a:blip r:embed="rId3">
            <a:alphaModFix amt="5000"/>
          </a:blip>
          <a:stretch>
            <a:fillRect/>
          </a:stretch>
        </p:blipFill>
        <p:spPr>
          <a:xfrm>
            <a:off x="9257402"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3497171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Terraform </a:t>
            </a:r>
            <a:r>
              <a:rPr lang="en-US" dirty="0"/>
              <a:t>Away</a:t>
            </a:r>
            <a:br>
              <a:rPr lang="en-US" dirty="0"/>
            </a:br>
            <a:r>
              <a:rPr lang="en-US" sz="2200" dirty="0">
                <a:hlinkClick r:id="rId2"/>
              </a:rPr>
              <a:t>https://</a:t>
            </a:r>
            <a:r>
              <a:rPr lang="en-US" sz="2200" dirty="0" smtClean="0">
                <a:hlinkClick r:id="rId2"/>
              </a:rPr>
              <a:t>www.terraform.io/docs/providers/aws/index.html</a:t>
            </a:r>
            <a:r>
              <a:rPr lang="en-US" sz="2200" dirty="0" smtClean="0"/>
              <a:t> </a:t>
            </a:r>
            <a:endParaRPr lang="en-US" sz="2200" dirty="0"/>
          </a:p>
        </p:txBody>
      </p:sp>
      <p:sp>
        <p:nvSpPr>
          <p:cNvPr id="3" name="Content Placeholder 2"/>
          <p:cNvSpPr>
            <a:spLocks noGrp="1"/>
          </p:cNvSpPr>
          <p:nvPr>
            <p:ph idx="1"/>
          </p:nvPr>
        </p:nvSpPr>
        <p:spPr/>
        <p:txBody>
          <a:bodyPr anchor="ctr"/>
          <a:lstStyle/>
          <a:p>
            <a:pPr marR="0" lvl="0" defTabSz="914400" eaLnBrk="1" fontAlgn="auto" latinLnBrk="0" hangingPunct="1">
              <a:lnSpc>
                <a:spcPct val="100000"/>
              </a:lnSpc>
              <a:spcBef>
                <a:spcPts val="0"/>
              </a:spcBef>
              <a:spcAft>
                <a:spcPts val="0"/>
              </a:spcAft>
              <a:buClrTx/>
              <a:buSzTx/>
              <a:buFontTx/>
              <a:buChar char="-"/>
              <a:tabLst/>
              <a:defRPr/>
            </a:pPr>
            <a:r>
              <a:rPr lang="en-US" dirty="0" smtClean="0"/>
              <a:t>$ terraform plan</a:t>
            </a:r>
          </a:p>
          <a:p>
            <a:pPr marR="0" lvl="0" defTabSz="914400" eaLnBrk="1" fontAlgn="auto" latinLnBrk="0" hangingPunct="1">
              <a:lnSpc>
                <a:spcPct val="100000"/>
              </a:lnSpc>
              <a:spcBef>
                <a:spcPts val="0"/>
              </a:spcBef>
              <a:spcAft>
                <a:spcPts val="0"/>
              </a:spcAft>
              <a:buClrTx/>
              <a:buSzTx/>
              <a:buFontTx/>
              <a:buChar char="-"/>
              <a:tabLst/>
              <a:defRPr/>
            </a:pPr>
            <a:r>
              <a:rPr lang="en-US" dirty="0" smtClean="0"/>
              <a:t>$ terraform apply</a:t>
            </a:r>
          </a:p>
          <a:p>
            <a:pPr marR="0" lvl="0" defTabSz="914400" eaLnBrk="1" fontAlgn="auto" latinLnBrk="0" hangingPunct="1">
              <a:lnSpc>
                <a:spcPct val="100000"/>
              </a:lnSpc>
              <a:spcBef>
                <a:spcPts val="0"/>
              </a:spcBef>
              <a:spcAft>
                <a:spcPts val="0"/>
              </a:spcAft>
              <a:buClrTx/>
              <a:buSzTx/>
              <a:buFontTx/>
              <a:buChar char="-"/>
              <a:tabLst/>
              <a:defRPr/>
            </a:pPr>
            <a:r>
              <a:rPr lang="en-US" smtClean="0"/>
              <a:t>$ terraform destroy</a:t>
            </a:r>
          </a:p>
          <a:p>
            <a:pPr marR="0" lvl="0" defTabSz="914400" eaLnBrk="1" fontAlgn="auto" latinLnBrk="0" hangingPunct="1">
              <a:lnSpc>
                <a:spcPct val="100000"/>
              </a:lnSpc>
              <a:spcBef>
                <a:spcPts val="0"/>
              </a:spcBef>
              <a:spcAft>
                <a:spcPts val="0"/>
              </a:spcAft>
              <a:buClrTx/>
              <a:buSzTx/>
              <a:buFontTx/>
              <a:buChar char="-"/>
              <a:tabLst/>
              <a:defRPr/>
            </a:pPr>
            <a:endParaRPr lang="en-US" dirty="0"/>
          </a:p>
        </p:txBody>
      </p:sp>
      <p:pic>
        <p:nvPicPr>
          <p:cNvPr id="4" name="Picture 3"/>
          <p:cNvPicPr>
            <a:picLocks noChangeAspect="1"/>
          </p:cNvPicPr>
          <p:nvPr/>
        </p:nvPicPr>
        <p:blipFill>
          <a:blip r:embed="rId3">
            <a:alphaModFix amt="5000"/>
          </a:blip>
          <a:stretch>
            <a:fillRect/>
          </a:stretch>
        </p:blipFill>
        <p:spPr>
          <a:xfrm>
            <a:off x="9257402"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5018872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Content Placeholder 2"/>
          <p:cNvSpPr>
            <a:spLocks noGrp="1"/>
          </p:cNvSpPr>
          <p:nvPr>
            <p:ph idx="1"/>
          </p:nvPr>
        </p:nvSpPr>
        <p:spPr/>
        <p:txBody>
          <a:bodyPr anchor="ctr"/>
          <a:lstStyle/>
          <a:p>
            <a:pPr marL="0" marR="0" lvl="1" indent="0" algn="ctr" defTabSz="914400" eaLnBrk="1" fontAlgn="auto" latinLnBrk="0" hangingPunct="1">
              <a:lnSpc>
                <a:spcPct val="100000"/>
              </a:lnSpc>
              <a:spcBef>
                <a:spcPts val="0"/>
              </a:spcBef>
              <a:spcAft>
                <a:spcPts val="0"/>
              </a:spcAft>
              <a:buClrTx/>
              <a:buSzTx/>
              <a:buFontTx/>
              <a:buNone/>
              <a:tabLst/>
              <a:defRPr/>
            </a:pPr>
            <a:r>
              <a:rPr lang="en-US" smtClean="0"/>
              <a:t>Gustavo </a:t>
            </a:r>
            <a:r>
              <a:rPr lang="en-US" dirty="0" smtClean="0"/>
              <a:t>Hoirisch</a:t>
            </a:r>
          </a:p>
          <a:p>
            <a:pPr marL="0" marR="0" lvl="1" indent="0" algn="ctr" defTabSz="914400" eaLnBrk="1" fontAlgn="auto" latinLnBrk="0" hangingPunct="1">
              <a:lnSpc>
                <a:spcPct val="100000"/>
              </a:lnSpc>
              <a:spcBef>
                <a:spcPts val="0"/>
              </a:spcBef>
              <a:spcAft>
                <a:spcPts val="0"/>
              </a:spcAft>
              <a:buClrTx/>
              <a:buSzTx/>
              <a:buFontTx/>
              <a:buNone/>
              <a:tabLst/>
              <a:defRPr/>
            </a:pPr>
            <a:r>
              <a:rPr lang="en-US" dirty="0" smtClean="0"/>
              <a:t>2016</a:t>
            </a:r>
          </a:p>
        </p:txBody>
      </p:sp>
      <p:pic>
        <p:nvPicPr>
          <p:cNvPr id="5" name="Picture 4"/>
          <p:cNvPicPr>
            <a:picLocks noChangeAspect="1"/>
          </p:cNvPicPr>
          <p:nvPr/>
        </p:nvPicPr>
        <p:blipFill>
          <a:blip r:embed="rId2">
            <a:alphaModFix amt="5000"/>
          </a:blip>
          <a:stretch>
            <a:fillRect/>
          </a:stretch>
        </p:blipFill>
        <p:spPr>
          <a:xfrm>
            <a:off x="9257402"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0688407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alphaModFix amt="5000"/>
          </a:blip>
          <a:stretch>
            <a:fillRect/>
          </a:stretch>
        </p:blipFill>
        <p:spPr>
          <a:xfrm>
            <a:off x="9247454" y="0"/>
            <a:ext cx="2934598" cy="2934598"/>
          </a:xfrm>
          <a:prstGeom prst="rect">
            <a:avLst/>
          </a:prstGeom>
          <a:effectLst>
            <a:reflection blurRad="6350" stA="50000" endA="300" endPos="55000" dir="5400000" sy="-100000" algn="bl" rotWithShape="0"/>
          </a:effectLst>
        </p:spPr>
      </p:pic>
      <p:sp>
        <p:nvSpPr>
          <p:cNvPr id="9" name="Rounded Rectangle 8"/>
          <p:cNvSpPr/>
          <p:nvPr/>
        </p:nvSpPr>
        <p:spPr>
          <a:xfrm>
            <a:off x="8210540" y="3000375"/>
            <a:ext cx="2144637" cy="21446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2543175" y="3000375"/>
            <a:ext cx="2144637" cy="21446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What is Terraform?</a:t>
            </a:r>
            <a:endParaRPr lang="en-US" dirty="0"/>
          </a:p>
        </p:txBody>
      </p:sp>
      <p:sp>
        <p:nvSpPr>
          <p:cNvPr id="3" name="Content Placeholder 2"/>
          <p:cNvSpPr>
            <a:spLocks noGrp="1"/>
          </p:cNvSpPr>
          <p:nvPr>
            <p:ph idx="1"/>
          </p:nvPr>
        </p:nvSpPr>
        <p:spPr>
          <a:xfrm>
            <a:off x="2395537" y="1822241"/>
            <a:ext cx="2292275" cy="4351338"/>
          </a:xfrm>
        </p:spPr>
        <p:txBody>
          <a:bodyPr anchor="ctr"/>
          <a:lstStyle/>
          <a:p>
            <a:pPr marL="0" indent="0" algn="ctr">
              <a:buNone/>
            </a:pPr>
            <a:r>
              <a:rPr lang="en-US" dirty="0" smtClean="0">
                <a:solidFill>
                  <a:schemeClr val="bg1"/>
                </a:solidFill>
              </a:rPr>
              <a:t>Building</a:t>
            </a:r>
          </a:p>
          <a:p>
            <a:pPr marL="0" indent="0" algn="ctr">
              <a:buNone/>
            </a:pPr>
            <a:r>
              <a:rPr lang="en-US" dirty="0" smtClean="0">
                <a:solidFill>
                  <a:schemeClr val="bg1"/>
                </a:solidFill>
              </a:rPr>
              <a:t>Updating</a:t>
            </a:r>
          </a:p>
          <a:p>
            <a:pPr marL="0" indent="0" algn="ctr">
              <a:buNone/>
            </a:pPr>
            <a:r>
              <a:rPr lang="en-US" dirty="0" smtClean="0">
                <a:solidFill>
                  <a:schemeClr val="bg1"/>
                </a:solidFill>
              </a:rPr>
              <a:t>Versioning </a:t>
            </a:r>
          </a:p>
        </p:txBody>
      </p:sp>
      <p:sp>
        <p:nvSpPr>
          <p:cNvPr id="6" name="Content Placeholder 2"/>
          <p:cNvSpPr txBox="1">
            <a:spLocks/>
          </p:cNvSpPr>
          <p:nvPr/>
        </p:nvSpPr>
        <p:spPr>
          <a:xfrm>
            <a:off x="8136721" y="1822241"/>
            <a:ext cx="2292275" cy="435133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dirty="0" smtClean="0">
                <a:solidFill>
                  <a:schemeClr val="bg1"/>
                </a:solidFill>
              </a:rPr>
              <a:t>Safely</a:t>
            </a:r>
          </a:p>
          <a:p>
            <a:pPr marL="0" indent="0" algn="ctr">
              <a:lnSpc>
                <a:spcPct val="100000"/>
              </a:lnSpc>
              <a:spcBef>
                <a:spcPts val="0"/>
              </a:spcBef>
              <a:buNone/>
            </a:pPr>
            <a:r>
              <a:rPr lang="en-US" dirty="0" smtClean="0">
                <a:solidFill>
                  <a:schemeClr val="bg1"/>
                </a:solidFill>
              </a:rPr>
              <a:t>Efficiently</a:t>
            </a:r>
            <a:endParaRPr lang="en-US" dirty="0">
              <a:solidFill>
                <a:schemeClr val="bg1"/>
              </a:solidFill>
            </a:endParaRPr>
          </a:p>
        </p:txBody>
      </p:sp>
      <p:graphicFrame>
        <p:nvGraphicFramePr>
          <p:cNvPr id="7" name="Diagram 6"/>
          <p:cNvGraphicFramePr/>
          <p:nvPr>
            <p:extLst>
              <p:ext uri="{D42A27DB-BD31-4B8C-83A1-F6EECF244321}">
                <p14:modId xmlns:p14="http://schemas.microsoft.com/office/powerpoint/2010/main" val="574680827"/>
              </p:ext>
            </p:extLst>
          </p:nvPr>
        </p:nvGraphicFramePr>
        <p:xfrm>
          <a:off x="4011762" y="2133600"/>
          <a:ext cx="4124959" cy="37286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756377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Features</a:t>
            </a:r>
            <a:endParaRPr lang="en-US" dirty="0"/>
          </a:p>
        </p:txBody>
      </p:sp>
      <p:graphicFrame>
        <p:nvGraphicFramePr>
          <p:cNvPr id="13" name="Content Placeholder 12"/>
          <p:cNvGraphicFramePr>
            <a:graphicFrameLocks noGrp="1"/>
          </p:cNvGraphicFramePr>
          <p:nvPr>
            <p:ph idx="1"/>
            <p:extLst>
              <p:ext uri="{D42A27DB-BD31-4B8C-83A1-F6EECF244321}">
                <p14:modId xmlns:p14="http://schemas.microsoft.com/office/powerpoint/2010/main" val="119738078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p:cNvPicPr>
            <a:picLocks noChangeAspect="1"/>
          </p:cNvPicPr>
          <p:nvPr/>
        </p:nvPicPr>
        <p:blipFill>
          <a:blip r:embed="rId7">
            <a:alphaModFix amt="5000"/>
          </a:blip>
          <a:stretch>
            <a:fillRect/>
          </a:stretch>
        </p:blipFill>
        <p:spPr>
          <a:xfrm>
            <a:off x="9247454"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6755397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Getting Started</a:t>
            </a:r>
            <a:br>
              <a:rPr lang="en-US" dirty="0" smtClean="0"/>
            </a:br>
            <a:r>
              <a:rPr lang="en-US" sz="1800" dirty="0" smtClean="0">
                <a:hlinkClick r:id="rId2"/>
              </a:rPr>
              <a:t>https://www.terraform.io/intro/getting-started/install.html</a:t>
            </a:r>
            <a:r>
              <a:rPr lang="en-US" sz="1800" dirty="0" smtClean="0"/>
              <a:t> </a:t>
            </a:r>
            <a:endParaRPr lang="en-US" sz="1800" dirty="0"/>
          </a:p>
        </p:txBody>
      </p:sp>
      <p:sp>
        <p:nvSpPr>
          <p:cNvPr id="3" name="Content Placeholder 2"/>
          <p:cNvSpPr>
            <a:spLocks noGrp="1"/>
          </p:cNvSpPr>
          <p:nvPr>
            <p:ph idx="1"/>
          </p:nvPr>
        </p:nvSpPr>
        <p:spPr>
          <a:effectLst>
            <a:outerShdw blurRad="50800" dist="50800" dir="5400000" algn="ctr" rotWithShape="0">
              <a:srgbClr val="000000">
                <a:alpha val="0"/>
              </a:srgbClr>
            </a:outerShdw>
          </a:effectLst>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Installing:</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R="0" lvl="0" defTabSz="914400" eaLnBrk="1" fontAlgn="auto" latinLnBrk="0" hangingPunct="1">
              <a:lnSpc>
                <a:spcPct val="100000"/>
              </a:lnSpc>
              <a:spcBef>
                <a:spcPts val="0"/>
              </a:spcBef>
              <a:spcAft>
                <a:spcPts val="0"/>
              </a:spcAft>
              <a:buClrTx/>
              <a:buSzTx/>
              <a:buFontTx/>
              <a:buChar char="-"/>
              <a:tabLst/>
              <a:defRPr/>
            </a:pPr>
            <a:r>
              <a:rPr lang="en-US" dirty="0" smtClean="0"/>
              <a:t>Using Homebrew:</a:t>
            </a:r>
          </a:p>
          <a:p>
            <a:pPr lvl="1">
              <a:lnSpc>
                <a:spcPct val="100000"/>
              </a:lnSpc>
              <a:spcBef>
                <a:spcPts val="0"/>
              </a:spcBef>
              <a:buFontTx/>
              <a:buChar char="-"/>
            </a:pPr>
            <a:endParaRPr lang="en-US" dirty="0" smtClean="0"/>
          </a:p>
          <a:p>
            <a:pPr marL="0" indent="0">
              <a:lnSpc>
                <a:spcPct val="100000"/>
              </a:lnSpc>
              <a:spcBef>
                <a:spcPts val="0"/>
              </a:spcBef>
              <a:buNone/>
            </a:pPr>
            <a:endParaRPr lang="en-US" dirty="0" smtClean="0"/>
          </a:p>
          <a:p>
            <a:pPr marL="0" indent="0">
              <a:lnSpc>
                <a:spcPct val="100000"/>
              </a:lnSpc>
              <a:spcBef>
                <a:spcPts val="0"/>
              </a:spcBef>
              <a:buNone/>
            </a:pPr>
            <a:r>
              <a:rPr lang="en-US" dirty="0" smtClean="0"/>
              <a:t>OR</a:t>
            </a:r>
          </a:p>
          <a:p>
            <a:pPr>
              <a:lnSpc>
                <a:spcPct val="100000"/>
              </a:lnSpc>
              <a:spcBef>
                <a:spcPts val="0"/>
              </a:spcBef>
              <a:buFontTx/>
              <a:buChar char="-"/>
            </a:pPr>
            <a:endParaRPr lang="en-US" dirty="0" smtClean="0"/>
          </a:p>
          <a:p>
            <a:pPr marR="0" lvl="0" defTabSz="914400" eaLnBrk="1" fontAlgn="auto" latinLnBrk="0" hangingPunct="1">
              <a:lnSpc>
                <a:spcPct val="100000"/>
              </a:lnSpc>
              <a:spcBef>
                <a:spcPts val="0"/>
              </a:spcBef>
              <a:spcAft>
                <a:spcPts val="0"/>
              </a:spcAft>
              <a:buClrTx/>
              <a:buSzTx/>
              <a:buFontTx/>
              <a:buChar char="-"/>
              <a:tabLst/>
              <a:defRPr/>
            </a:pPr>
            <a:r>
              <a:rPr lang="en-US" dirty="0" smtClean="0"/>
              <a:t>Download and run the binary</a:t>
            </a:r>
            <a:endParaRPr lang="en-US" dirty="0"/>
          </a:p>
          <a:p>
            <a:pPr marL="457200" lvl="1" indent="0">
              <a:lnSpc>
                <a:spcPct val="100000"/>
              </a:lnSpc>
              <a:spcBef>
                <a:spcPts val="0"/>
              </a:spcBef>
              <a:buNone/>
            </a:pPr>
            <a:r>
              <a:rPr lang="en-US" dirty="0" smtClean="0">
                <a:hlinkClick r:id="rId3"/>
              </a:rPr>
              <a:t>https://www.terraform.io/downloads.html</a:t>
            </a:r>
            <a:endParaRPr lang="en-US" dirty="0" smtClean="0"/>
          </a:p>
        </p:txBody>
      </p:sp>
      <p:pic>
        <p:nvPicPr>
          <p:cNvPr id="4" name="Picture 3"/>
          <p:cNvPicPr>
            <a:picLocks noChangeAspect="1"/>
          </p:cNvPicPr>
          <p:nvPr/>
        </p:nvPicPr>
        <p:blipFill>
          <a:blip r:embed="rId4">
            <a:alphaModFix amt="5000"/>
          </a:blip>
          <a:stretch>
            <a:fillRect/>
          </a:stretch>
        </p:blipFill>
        <p:spPr>
          <a:xfrm>
            <a:off x="9247454" y="0"/>
            <a:ext cx="2934598" cy="2934598"/>
          </a:xfrm>
          <a:prstGeom prst="rect">
            <a:avLst/>
          </a:prstGeom>
          <a:effectLst>
            <a:reflection blurRad="6350" stA="50000" endA="300" endPos="55000" dir="5400000" sy="-100000" algn="bl" rotWithShape="0"/>
          </a:effectLst>
        </p:spPr>
      </p:pic>
      <p:sp>
        <p:nvSpPr>
          <p:cNvPr id="6" name="TextBox 5"/>
          <p:cNvSpPr txBox="1"/>
          <p:nvPr/>
        </p:nvSpPr>
        <p:spPr>
          <a:xfrm>
            <a:off x="1385888" y="3157537"/>
            <a:ext cx="3243262" cy="461665"/>
          </a:xfrm>
          <a:prstGeom prst="rect">
            <a:avLst/>
          </a:prstGeom>
          <a:solidFill>
            <a:schemeClr val="accent4">
              <a:lumMod val="20000"/>
              <a:lumOff val="80000"/>
            </a:schemeClr>
          </a:solidFill>
        </p:spPr>
        <p:txBody>
          <a:bodyPr wrap="square" rtlCol="0">
            <a:spAutoFit/>
          </a:bodyPr>
          <a:lstStyle/>
          <a:p>
            <a:r>
              <a:rPr lang="en-US" sz="2400" dirty="0" smtClean="0"/>
              <a:t>$ brew install terraform</a:t>
            </a:r>
            <a:endParaRPr lang="en-US" sz="2400" dirty="0"/>
          </a:p>
        </p:txBody>
      </p:sp>
      <p:sp>
        <p:nvSpPr>
          <p:cNvPr id="7" name="TextBox 6"/>
          <p:cNvSpPr txBox="1"/>
          <p:nvPr/>
        </p:nvSpPr>
        <p:spPr>
          <a:xfrm>
            <a:off x="6906684" y="3619202"/>
            <a:ext cx="4447116" cy="1200329"/>
          </a:xfrm>
          <a:prstGeom prst="rect">
            <a:avLst/>
          </a:prstGeom>
          <a:solidFill>
            <a:schemeClr val="tx1"/>
          </a:solidFill>
        </p:spPr>
        <p:txBody>
          <a:bodyPr wrap="square" rtlCol="0">
            <a:spAutoFit/>
          </a:bodyPr>
          <a:lstStyle/>
          <a:p>
            <a:r>
              <a:rPr lang="en-US" sz="2400" dirty="0" smtClean="0">
                <a:solidFill>
                  <a:schemeClr val="accent3"/>
                </a:solidFill>
              </a:rPr>
              <a:t># Checking if terraform is installed</a:t>
            </a:r>
          </a:p>
          <a:p>
            <a:r>
              <a:rPr lang="en-US" sz="2400" dirty="0" smtClean="0">
                <a:solidFill>
                  <a:schemeClr val="accent6"/>
                </a:solidFill>
              </a:rPr>
              <a:t>$ terraform –v</a:t>
            </a:r>
          </a:p>
          <a:p>
            <a:r>
              <a:rPr lang="en-US" sz="2400" dirty="0" smtClean="0">
                <a:solidFill>
                  <a:schemeClr val="accent6"/>
                </a:solidFill>
              </a:rPr>
              <a:t>&gt; Terraform v0.7.5</a:t>
            </a:r>
            <a:endParaRPr lang="en-US" sz="2400" dirty="0">
              <a:solidFill>
                <a:schemeClr val="accent6"/>
              </a:solidFill>
            </a:endParaRPr>
          </a:p>
        </p:txBody>
      </p:sp>
    </p:spTree>
    <p:extLst>
      <p:ext uri="{BB962C8B-B14F-4D97-AF65-F5344CB8AC3E}">
        <p14:creationId xmlns:p14="http://schemas.microsoft.com/office/powerpoint/2010/main" val="16386040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and ADFS</a:t>
            </a:r>
            <a:endParaRPr lang="en-US" dirty="0"/>
          </a:p>
        </p:txBody>
      </p:sp>
      <p:sp>
        <p:nvSpPr>
          <p:cNvPr id="3" name="Content Placeholder 2"/>
          <p:cNvSpPr>
            <a:spLocks noGrp="1"/>
          </p:cNvSpPr>
          <p:nvPr>
            <p:ph idx="1"/>
          </p:nvPr>
        </p:nvSpPr>
        <p:spPr>
          <a:ln>
            <a:noFill/>
          </a:ln>
        </p:spPr>
        <p:txBody>
          <a:bodyPr/>
          <a:lstStyle/>
          <a:p>
            <a:pPr marL="0" lvl="0" indent="0">
              <a:lnSpc>
                <a:spcPct val="100000"/>
              </a:lnSpc>
              <a:spcBef>
                <a:spcPts val="0"/>
              </a:spcBef>
              <a:buNone/>
            </a:pPr>
            <a:r>
              <a:rPr lang="en-US" b="1" dirty="0" err="1" smtClean="0"/>
              <a:t>aws-adfs</a:t>
            </a:r>
            <a:endParaRPr lang="en-US" b="1" dirty="0" smtClean="0"/>
          </a:p>
          <a:p>
            <a:pPr lvl="1">
              <a:lnSpc>
                <a:spcPct val="100000"/>
              </a:lnSpc>
              <a:spcBef>
                <a:spcPts val="0"/>
              </a:spcBef>
              <a:buFontTx/>
              <a:buChar char="-"/>
            </a:pPr>
            <a:r>
              <a:rPr lang="en-US" dirty="0">
                <a:hlinkClick r:id="rId2"/>
              </a:rPr>
              <a:t>https://</a:t>
            </a:r>
            <a:r>
              <a:rPr lang="en-US" dirty="0" smtClean="0">
                <a:hlinkClick r:id="rId2"/>
              </a:rPr>
              <a:t>github.com/venth/aws-adfs</a:t>
            </a:r>
            <a:endParaRPr lang="en-US" dirty="0"/>
          </a:p>
          <a:p>
            <a:pPr>
              <a:lnSpc>
                <a:spcPct val="100000"/>
              </a:lnSpc>
              <a:spcBef>
                <a:spcPts val="0"/>
              </a:spcBef>
              <a:buFontTx/>
              <a:buChar char="-"/>
            </a:pPr>
            <a:endParaRPr lang="en-US" dirty="0" smtClean="0"/>
          </a:p>
          <a:p>
            <a:pPr>
              <a:lnSpc>
                <a:spcPct val="100000"/>
              </a:lnSpc>
              <a:spcBef>
                <a:spcPts val="0"/>
              </a:spcBef>
              <a:buFontTx/>
              <a:buChar char="-"/>
            </a:pPr>
            <a:endParaRPr lang="en-US" dirty="0"/>
          </a:p>
          <a:p>
            <a:pPr>
              <a:lnSpc>
                <a:spcPct val="100000"/>
              </a:lnSpc>
              <a:spcBef>
                <a:spcPts val="0"/>
              </a:spcBef>
              <a:buFontTx/>
              <a:buChar char="-"/>
            </a:pPr>
            <a:endParaRPr lang="en-US" dirty="0" smtClean="0"/>
          </a:p>
          <a:p>
            <a:pPr>
              <a:lnSpc>
                <a:spcPct val="100000"/>
              </a:lnSpc>
              <a:spcBef>
                <a:spcPts val="0"/>
              </a:spcBef>
              <a:buFontTx/>
              <a:buChar char="-"/>
            </a:pPr>
            <a:endParaRPr lang="en-US" dirty="0" smtClean="0"/>
          </a:p>
          <a:p>
            <a:pPr marL="0" indent="0">
              <a:lnSpc>
                <a:spcPct val="100000"/>
              </a:lnSpc>
              <a:spcBef>
                <a:spcPts val="0"/>
              </a:spcBef>
              <a:buNone/>
            </a:pPr>
            <a:r>
              <a:rPr lang="en-US" dirty="0" smtClean="0"/>
              <a:t>	Install with Python PIP</a:t>
            </a:r>
          </a:p>
          <a:p>
            <a:pPr marL="0" indent="0">
              <a:lnSpc>
                <a:spcPct val="100000"/>
              </a:lnSpc>
              <a:spcBef>
                <a:spcPts val="0"/>
              </a:spcBef>
              <a:buNone/>
            </a:pPr>
            <a:endParaRPr lang="en-US" dirty="0" smtClean="0"/>
          </a:p>
        </p:txBody>
      </p:sp>
      <p:sp>
        <p:nvSpPr>
          <p:cNvPr id="7" name="Rectangle 6"/>
          <p:cNvSpPr/>
          <p:nvPr/>
        </p:nvSpPr>
        <p:spPr>
          <a:xfrm>
            <a:off x="1943100" y="3246180"/>
            <a:ext cx="8305800" cy="461665"/>
          </a:xfrm>
          <a:prstGeom prst="rect">
            <a:avLst/>
          </a:prstGeom>
          <a:solidFill>
            <a:schemeClr val="tx1"/>
          </a:solidFill>
        </p:spPr>
        <p:txBody>
          <a:bodyPr wrap="square">
            <a:spAutoFit/>
          </a:bodyPr>
          <a:lstStyle/>
          <a:p>
            <a:r>
              <a:rPr lang="en-US" sz="2400" dirty="0" smtClean="0">
                <a:ln w="0">
                  <a:noFill/>
                </a:ln>
                <a:solidFill>
                  <a:srgbClr val="92D050"/>
                </a:solidFill>
                <a:effectLst>
                  <a:outerShdw blurRad="38100" dist="19050" dir="2700000" algn="tl" rotWithShape="0">
                    <a:schemeClr val="dk1">
                      <a:alpha val="40000"/>
                    </a:schemeClr>
                  </a:outerShdw>
                </a:effectLst>
              </a:rPr>
              <a:t>$ </a:t>
            </a:r>
            <a:r>
              <a:rPr lang="en-US" sz="2400" dirty="0" err="1" smtClean="0">
                <a:ln w="0">
                  <a:noFill/>
                </a:ln>
                <a:solidFill>
                  <a:srgbClr val="92D050"/>
                </a:solidFill>
                <a:effectLst>
                  <a:outerShdw blurRad="38100" dist="19050" dir="2700000" algn="tl" rotWithShape="0">
                    <a:schemeClr val="dk1">
                      <a:alpha val="40000"/>
                    </a:schemeClr>
                  </a:outerShdw>
                </a:effectLst>
              </a:rPr>
              <a:t>aws-adfs</a:t>
            </a:r>
            <a:r>
              <a:rPr lang="en-US" sz="2400" dirty="0" smtClean="0">
                <a:ln w="0">
                  <a:noFill/>
                </a:ln>
                <a:solidFill>
                  <a:srgbClr val="92D050"/>
                </a:solidFill>
                <a:effectLst>
                  <a:outerShdw blurRad="38100" dist="19050" dir="2700000" algn="tl" rotWithShape="0">
                    <a:schemeClr val="dk1">
                      <a:alpha val="40000"/>
                    </a:schemeClr>
                  </a:outerShdw>
                </a:effectLst>
              </a:rPr>
              <a:t> login --</a:t>
            </a:r>
            <a:r>
              <a:rPr lang="en-US" sz="2400" dirty="0" err="1" smtClean="0">
                <a:ln w="0">
                  <a:noFill/>
                </a:ln>
                <a:solidFill>
                  <a:srgbClr val="92D050"/>
                </a:solidFill>
                <a:effectLst>
                  <a:outerShdw blurRad="38100" dist="19050" dir="2700000" algn="tl" rotWithShape="0">
                    <a:schemeClr val="dk1">
                      <a:alpha val="40000"/>
                    </a:schemeClr>
                  </a:outerShdw>
                </a:effectLst>
              </a:rPr>
              <a:t>adfs</a:t>
            </a:r>
            <a:r>
              <a:rPr lang="en-US" sz="2400" dirty="0" smtClean="0">
                <a:ln w="0">
                  <a:noFill/>
                </a:ln>
                <a:solidFill>
                  <a:srgbClr val="92D050"/>
                </a:solidFill>
                <a:effectLst>
                  <a:outerShdw blurRad="38100" dist="19050" dir="2700000" algn="tl" rotWithShape="0">
                    <a:schemeClr val="dk1">
                      <a:alpha val="40000"/>
                    </a:schemeClr>
                  </a:outerShdw>
                </a:effectLst>
              </a:rPr>
              <a:t>-host=</a:t>
            </a:r>
            <a:r>
              <a:rPr lang="en-US" sz="2400" dirty="0" err="1" smtClean="0">
                <a:ln w="0">
                  <a:noFill/>
                </a:ln>
                <a:solidFill>
                  <a:srgbClr val="92D050"/>
                </a:solidFill>
                <a:effectLst>
                  <a:outerShdw blurRad="38100" dist="19050" dir="2700000" algn="tl" rotWithShape="0">
                    <a:schemeClr val="dk1">
                      <a:alpha val="40000"/>
                    </a:schemeClr>
                  </a:outerShdw>
                </a:effectLst>
              </a:rPr>
              <a:t>adfs.myob.com.au</a:t>
            </a:r>
            <a:r>
              <a:rPr lang="en-US" sz="2400" dirty="0" smtClean="0">
                <a:ln w="0">
                  <a:noFill/>
                </a:ln>
                <a:solidFill>
                  <a:srgbClr val="92D050"/>
                </a:solidFill>
                <a:effectLst>
                  <a:outerShdw blurRad="38100" dist="19050" dir="2700000" algn="tl" rotWithShape="0">
                    <a:schemeClr val="dk1">
                      <a:alpha val="40000"/>
                    </a:schemeClr>
                  </a:outerShdw>
                </a:effectLst>
              </a:rPr>
              <a:t> --profile=default</a:t>
            </a:r>
            <a:endParaRPr lang="en-US" sz="2400" dirty="0">
              <a:ln w="0">
                <a:noFill/>
              </a:ln>
              <a:solidFill>
                <a:srgbClr val="92D050"/>
              </a:solidFill>
              <a:effectLst>
                <a:outerShdw blurRad="38100" dist="19050" dir="2700000" algn="tl" rotWithShape="0">
                  <a:schemeClr val="dk1">
                    <a:alpha val="40000"/>
                  </a:schemeClr>
                </a:outerShdw>
              </a:effectLst>
            </a:endParaRPr>
          </a:p>
        </p:txBody>
      </p:sp>
      <p:sp>
        <p:nvSpPr>
          <p:cNvPr id="9" name="Rectangle 8"/>
          <p:cNvSpPr/>
          <p:nvPr/>
        </p:nvSpPr>
        <p:spPr>
          <a:xfrm>
            <a:off x="1943100" y="5027357"/>
            <a:ext cx="8305800" cy="461665"/>
          </a:xfrm>
          <a:prstGeom prst="rect">
            <a:avLst/>
          </a:prstGeom>
          <a:solidFill>
            <a:schemeClr val="tx1"/>
          </a:solidFill>
        </p:spPr>
        <p:txBody>
          <a:bodyPr wrap="square">
            <a:spAutoFit/>
          </a:bodyPr>
          <a:lstStyle/>
          <a:p>
            <a:r>
              <a:rPr lang="en-US" sz="2400" dirty="0" smtClean="0">
                <a:ln w="0">
                  <a:noFill/>
                </a:ln>
                <a:solidFill>
                  <a:srgbClr val="92D050"/>
                </a:solidFill>
                <a:effectLst>
                  <a:outerShdw blurRad="38100" dist="19050" dir="2700000" algn="tl" rotWithShape="0">
                    <a:schemeClr val="dk1">
                      <a:alpha val="40000"/>
                    </a:schemeClr>
                  </a:outerShdw>
                </a:effectLst>
              </a:rPr>
              <a:t>$ pip install </a:t>
            </a:r>
            <a:r>
              <a:rPr lang="en-US" sz="2400" dirty="0" err="1" smtClean="0">
                <a:ln w="0">
                  <a:noFill/>
                </a:ln>
                <a:solidFill>
                  <a:srgbClr val="92D050"/>
                </a:solidFill>
                <a:effectLst>
                  <a:outerShdw blurRad="38100" dist="19050" dir="2700000" algn="tl" rotWithShape="0">
                    <a:schemeClr val="dk1">
                      <a:alpha val="40000"/>
                    </a:schemeClr>
                  </a:outerShdw>
                </a:effectLst>
              </a:rPr>
              <a:t>aws-adfs</a:t>
            </a:r>
            <a:endParaRPr lang="en-US" sz="2400" dirty="0">
              <a:ln w="0">
                <a:noFill/>
              </a:ln>
              <a:solidFill>
                <a:srgbClr val="92D050"/>
              </a:solidFill>
              <a:effectLst>
                <a:outerShdw blurRad="38100" dist="19050" dir="2700000" algn="tl" rotWithShape="0">
                  <a:schemeClr val="dk1">
                    <a:alpha val="40000"/>
                  </a:schemeClr>
                </a:outerShdw>
              </a:effectLst>
            </a:endParaRPr>
          </a:p>
        </p:txBody>
      </p:sp>
      <p:pic>
        <p:nvPicPr>
          <p:cNvPr id="8" name="Picture 7"/>
          <p:cNvPicPr>
            <a:picLocks noChangeAspect="1"/>
          </p:cNvPicPr>
          <p:nvPr/>
        </p:nvPicPr>
        <p:blipFill>
          <a:blip r:embed="rId3">
            <a:alphaModFix amt="5000"/>
          </a:blip>
          <a:stretch>
            <a:fillRect/>
          </a:stretch>
        </p:blipFill>
        <p:spPr>
          <a:xfrm>
            <a:off x="9247454"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561677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Cases</a:t>
            </a:r>
            <a:endParaRPr lang="en-US" dirty="0"/>
          </a:p>
        </p:txBody>
      </p:sp>
      <p:sp>
        <p:nvSpPr>
          <p:cNvPr id="3" name="Content Placeholder 2"/>
          <p:cNvSpPr>
            <a:spLocks noGrp="1"/>
          </p:cNvSpPr>
          <p:nvPr>
            <p:ph idx="1"/>
          </p:nvPr>
        </p:nvSpPr>
        <p:spPr/>
        <p:txBody>
          <a:bodyPr>
            <a:normAutofit/>
          </a:bodyPr>
          <a:lstStyle/>
          <a:p>
            <a:r>
              <a:rPr lang="en-US" dirty="0"/>
              <a:t>Multi-Tier </a:t>
            </a:r>
            <a:r>
              <a:rPr lang="en-US" dirty="0" smtClean="0"/>
              <a:t>Applications</a:t>
            </a:r>
          </a:p>
          <a:p>
            <a:r>
              <a:rPr lang="en-US" dirty="0"/>
              <a:t>Disposable Environments</a:t>
            </a:r>
          </a:p>
          <a:p>
            <a:r>
              <a:rPr lang="en-US" dirty="0"/>
              <a:t>Software Defined </a:t>
            </a:r>
            <a:r>
              <a:rPr lang="en-US" dirty="0" smtClean="0"/>
              <a:t>Networking</a:t>
            </a:r>
            <a:endParaRPr lang="en-US" dirty="0"/>
          </a:p>
        </p:txBody>
      </p:sp>
      <p:pic>
        <p:nvPicPr>
          <p:cNvPr id="5" name="Picture 4"/>
          <p:cNvPicPr>
            <a:picLocks noChangeAspect="1"/>
          </p:cNvPicPr>
          <p:nvPr/>
        </p:nvPicPr>
        <p:blipFill>
          <a:blip r:embed="rId3">
            <a:alphaModFix amt="5000"/>
          </a:blip>
          <a:stretch>
            <a:fillRect/>
          </a:stretch>
        </p:blipFill>
        <p:spPr>
          <a:xfrm>
            <a:off x="9257402"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2067824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Hands On</a:t>
            </a:r>
            <a:endParaRPr lang="en-US" dirty="0"/>
          </a:p>
        </p:txBody>
      </p:sp>
      <p:sp>
        <p:nvSpPr>
          <p:cNvPr id="3" name="Content Placeholder 2"/>
          <p:cNvSpPr>
            <a:spLocks noGrp="1"/>
          </p:cNvSpPr>
          <p:nvPr>
            <p:ph idx="1"/>
          </p:nvPr>
        </p:nvSpPr>
        <p:spPr/>
        <p:txBody>
          <a:bodyPr anchor="ctr"/>
          <a:lstStyle/>
          <a:p>
            <a:pPr marL="0" indent="0" algn="ctr">
              <a:buNone/>
            </a:pPr>
            <a:r>
              <a:rPr lang="en-US" dirty="0" smtClean="0"/>
              <a:t>DEMO</a:t>
            </a:r>
            <a:endParaRPr lang="en-US" dirty="0"/>
          </a:p>
        </p:txBody>
      </p:sp>
      <p:pic>
        <p:nvPicPr>
          <p:cNvPr id="4" name="Picture 3"/>
          <p:cNvPicPr>
            <a:picLocks noChangeAspect="1"/>
          </p:cNvPicPr>
          <p:nvPr/>
        </p:nvPicPr>
        <p:blipFill>
          <a:blip r:embed="rId3"/>
          <a:stretch>
            <a:fillRect/>
          </a:stretch>
        </p:blipFill>
        <p:spPr>
          <a:xfrm>
            <a:off x="2500313" y="1690688"/>
            <a:ext cx="7191373" cy="4032113"/>
          </a:xfrm>
          <a:prstGeom prst="rect">
            <a:avLst/>
          </a:prstGeom>
        </p:spPr>
      </p:pic>
      <p:pic>
        <p:nvPicPr>
          <p:cNvPr id="6" name="Picture 5"/>
          <p:cNvPicPr>
            <a:picLocks noChangeAspect="1"/>
          </p:cNvPicPr>
          <p:nvPr/>
        </p:nvPicPr>
        <p:blipFill>
          <a:blip r:embed="rId4">
            <a:alphaModFix amt="5000"/>
          </a:blip>
          <a:stretch>
            <a:fillRect/>
          </a:stretch>
        </p:blipFill>
        <p:spPr>
          <a:xfrm>
            <a:off x="9247454"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072994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Hands On</a:t>
            </a:r>
            <a:endParaRPr lang="en-US" dirty="0"/>
          </a:p>
        </p:txBody>
      </p:sp>
      <p:sp>
        <p:nvSpPr>
          <p:cNvPr id="3" name="Content Placeholder 2"/>
          <p:cNvSpPr>
            <a:spLocks noGrp="1"/>
          </p:cNvSpPr>
          <p:nvPr>
            <p:ph idx="1"/>
          </p:nvPr>
        </p:nvSpPr>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t>Demo</a:t>
            </a:r>
          </a:p>
          <a:p>
            <a:pPr marL="342900" lvl="0" indent="-342900">
              <a:lnSpc>
                <a:spcPct val="100000"/>
              </a:lnSpc>
              <a:spcBef>
                <a:spcPts val="0"/>
              </a:spcBef>
              <a:buAutoNum type="arabicPeriod"/>
            </a:pPr>
            <a:r>
              <a:rPr lang="en-US" sz="1600" dirty="0" smtClean="0">
                <a:hlinkClick r:id="rId3"/>
              </a:rPr>
              <a:t>https://asciinema.org/a/8o061zy0heoonz8hqktahq3gq?speed=2</a:t>
            </a:r>
            <a:r>
              <a:rPr lang="en-US" sz="1600" dirty="0" smtClean="0"/>
              <a:t> - apply, plan, destroy</a:t>
            </a:r>
          </a:p>
          <a:p>
            <a:pPr marL="342900" lvl="0" indent="-342900">
              <a:lnSpc>
                <a:spcPct val="100000"/>
              </a:lnSpc>
              <a:spcBef>
                <a:spcPts val="0"/>
              </a:spcBef>
              <a:buAutoNum type="arabicPeriod"/>
            </a:pPr>
            <a:r>
              <a:rPr lang="en-US" sz="1600" dirty="0" smtClean="0">
                <a:hlinkClick r:id="rId4"/>
              </a:rPr>
              <a:t>https://asciinema.org/a/55z3b93s09p2r3w081p7e91wa?speed=2</a:t>
            </a:r>
            <a:r>
              <a:rPr lang="en-US" sz="1600" dirty="0" smtClean="0"/>
              <a:t> - referencing components</a:t>
            </a:r>
          </a:p>
          <a:p>
            <a:pPr marL="342900" lvl="0" indent="-342900">
              <a:lnSpc>
                <a:spcPct val="100000"/>
              </a:lnSpc>
              <a:spcBef>
                <a:spcPts val="0"/>
              </a:spcBef>
              <a:buAutoNum type="arabicPeriod"/>
            </a:pPr>
            <a:r>
              <a:rPr lang="en-US" sz="1600" dirty="0" smtClean="0">
                <a:hlinkClick r:id="rId5"/>
              </a:rPr>
              <a:t>https://asciinema.org/a/8wla2amsf24gxnx9khmodt90c?speed=2</a:t>
            </a:r>
            <a:r>
              <a:rPr lang="en-US" sz="1600" dirty="0"/>
              <a:t> </a:t>
            </a:r>
            <a:r>
              <a:rPr lang="en-US" sz="1600" dirty="0" smtClean="0"/>
              <a:t>- variables</a:t>
            </a:r>
          </a:p>
          <a:p>
            <a:pPr marL="342900" lvl="0" indent="-342900">
              <a:lnSpc>
                <a:spcPct val="100000"/>
              </a:lnSpc>
              <a:spcBef>
                <a:spcPts val="0"/>
              </a:spcBef>
              <a:buAutoNum type="arabicPeriod"/>
            </a:pPr>
            <a:r>
              <a:rPr lang="en-US" sz="1600" dirty="0">
                <a:hlinkClick r:id="rId6"/>
              </a:rPr>
              <a:t>https://</a:t>
            </a:r>
            <a:r>
              <a:rPr lang="en-US" sz="1600" dirty="0" smtClean="0">
                <a:hlinkClick r:id="rId6"/>
              </a:rPr>
              <a:t>asciinema.org/a/9x4rd7y51dbd1wllvb9szppfx</a:t>
            </a:r>
            <a:r>
              <a:rPr lang="en-US" sz="1600" dirty="0">
                <a:hlinkClick r:id="rId3"/>
              </a:rPr>
              <a:t>?speed=2</a:t>
            </a:r>
            <a:r>
              <a:rPr lang="en-US" sz="1600" dirty="0" smtClean="0"/>
              <a:t> - splitting into files</a:t>
            </a:r>
            <a:endParaRPr lang="en-US" sz="1600" dirty="0"/>
          </a:p>
          <a:p>
            <a:pPr marL="342900" lvl="0" indent="-342900" algn="ctr">
              <a:lnSpc>
                <a:spcPct val="100000"/>
              </a:lnSpc>
              <a:spcBef>
                <a:spcPts val="0"/>
              </a:spcBef>
              <a:buAutoNum type="arabicPeriod"/>
            </a:pPr>
            <a:endParaRPr lang="en-US" sz="1600" dirty="0" smtClean="0"/>
          </a:p>
          <a:p>
            <a:pPr marL="342900" lvl="0" indent="-342900" algn="ctr">
              <a:lnSpc>
                <a:spcPct val="100000"/>
              </a:lnSpc>
              <a:spcBef>
                <a:spcPts val="0"/>
              </a:spcBef>
              <a:buAutoNum type="arabicPeriod"/>
            </a:pPr>
            <a:endParaRPr lang="en-US" sz="1600" dirty="0"/>
          </a:p>
        </p:txBody>
      </p:sp>
      <p:pic>
        <p:nvPicPr>
          <p:cNvPr id="4" name="Picture 3"/>
          <p:cNvPicPr>
            <a:picLocks noChangeAspect="1"/>
          </p:cNvPicPr>
          <p:nvPr/>
        </p:nvPicPr>
        <p:blipFill>
          <a:blip r:embed="rId7">
            <a:alphaModFix amt="5000"/>
          </a:blip>
          <a:stretch>
            <a:fillRect/>
          </a:stretch>
        </p:blipFill>
        <p:spPr>
          <a:xfrm>
            <a:off x="9257402"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786845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Variables</a:t>
            </a:r>
            <a:br>
              <a:rPr lang="en-US" dirty="0" smtClean="0"/>
            </a:br>
            <a:r>
              <a:rPr lang="en-US" sz="2000" dirty="0" smtClean="0"/>
              <a:t>declaring</a:t>
            </a:r>
            <a:endParaRPr lang="en-US" dirty="0"/>
          </a:p>
        </p:txBody>
      </p:sp>
      <p:sp>
        <p:nvSpPr>
          <p:cNvPr id="3" name="Content Placeholder 2"/>
          <p:cNvSpPr>
            <a:spLocks noGrp="1"/>
          </p:cNvSpPr>
          <p:nvPr>
            <p:ph idx="1"/>
          </p:nvPr>
        </p:nvSpPr>
        <p:spPr>
          <a:xfrm>
            <a:off x="977900" y="1825625"/>
            <a:ext cx="10375900" cy="4351338"/>
          </a:xfrm>
        </p:spPr>
        <p:txBody>
          <a:bodyPr>
            <a:normAutofit/>
          </a:bodyPr>
          <a:lstStyle/>
          <a:p>
            <a:pPr marL="0" lvl="0" indent="0">
              <a:lnSpc>
                <a:spcPct val="100000"/>
              </a:lnSpc>
              <a:spcBef>
                <a:spcPts val="0"/>
              </a:spcBef>
              <a:buNone/>
            </a:pPr>
            <a:r>
              <a:rPr lang="en-US" sz="1600" dirty="0" smtClean="0"/>
              <a:t># No default value</a:t>
            </a:r>
          </a:p>
          <a:p>
            <a:pPr marL="0" lvl="0" indent="0">
              <a:lnSpc>
                <a:spcPct val="100000"/>
              </a:lnSpc>
              <a:spcBef>
                <a:spcPts val="0"/>
              </a:spcBef>
              <a:buNone/>
            </a:pPr>
            <a:r>
              <a:rPr lang="en-US" sz="1600" dirty="0" smtClean="0"/>
              <a:t>variable </a:t>
            </a:r>
            <a:r>
              <a:rPr lang="en-US" sz="1600" dirty="0"/>
              <a:t>"region" {  </a:t>
            </a:r>
            <a:endParaRPr lang="en-US" sz="1600" dirty="0" smtClean="0"/>
          </a:p>
          <a:p>
            <a:pPr marL="0" lvl="0" indent="0">
              <a:lnSpc>
                <a:spcPct val="100000"/>
              </a:lnSpc>
              <a:spcBef>
                <a:spcPts val="0"/>
              </a:spcBef>
              <a:buNone/>
            </a:pPr>
            <a:r>
              <a:rPr lang="en-US" sz="1600" dirty="0"/>
              <a:t>	</a:t>
            </a:r>
            <a:r>
              <a:rPr lang="en-US" sz="1600" dirty="0" smtClean="0"/>
              <a:t>type </a:t>
            </a:r>
            <a:r>
              <a:rPr lang="en-US" sz="1600" dirty="0"/>
              <a:t>= "</a:t>
            </a:r>
            <a:r>
              <a:rPr lang="en-US" sz="1600" dirty="0" smtClean="0"/>
              <a:t>string” </a:t>
            </a:r>
          </a:p>
          <a:p>
            <a:pPr marL="0" lvl="0" indent="0">
              <a:lnSpc>
                <a:spcPct val="100000"/>
              </a:lnSpc>
              <a:spcBef>
                <a:spcPts val="0"/>
              </a:spcBef>
              <a:buNone/>
            </a:pPr>
            <a:r>
              <a:rPr lang="en-US" sz="1600" dirty="0"/>
              <a:t>	</a:t>
            </a:r>
            <a:r>
              <a:rPr lang="en-US" sz="1600" dirty="0" smtClean="0"/>
              <a:t>description </a:t>
            </a:r>
            <a:r>
              <a:rPr lang="en-US" sz="1600" dirty="0"/>
              <a:t>= "AWS </a:t>
            </a:r>
            <a:r>
              <a:rPr lang="en-US" sz="1600" dirty="0" smtClean="0"/>
              <a:t>region”</a:t>
            </a:r>
          </a:p>
          <a:p>
            <a:pPr marL="0" lvl="0" indent="0">
              <a:lnSpc>
                <a:spcPct val="100000"/>
              </a:lnSpc>
              <a:spcBef>
                <a:spcPts val="0"/>
              </a:spcBef>
              <a:buNone/>
            </a:pPr>
            <a:r>
              <a:rPr lang="en-US" sz="1600" dirty="0" smtClean="0"/>
              <a:t>}</a:t>
            </a:r>
          </a:p>
          <a:p>
            <a:pPr marL="0" lvl="0" indent="0">
              <a:lnSpc>
                <a:spcPct val="100000"/>
              </a:lnSpc>
              <a:spcBef>
                <a:spcPts val="0"/>
              </a:spcBef>
              <a:buNone/>
            </a:pPr>
            <a:endParaRPr lang="en-US" sz="1600" dirty="0" smtClean="0"/>
          </a:p>
          <a:p>
            <a:pPr marL="0" lvl="0" indent="0">
              <a:lnSpc>
                <a:spcPct val="100000"/>
              </a:lnSpc>
              <a:spcBef>
                <a:spcPts val="0"/>
              </a:spcBef>
              <a:buNone/>
            </a:pPr>
            <a:r>
              <a:rPr lang="en-US" sz="1600" dirty="0" smtClean="0"/>
              <a:t># Default Value</a:t>
            </a:r>
          </a:p>
          <a:p>
            <a:pPr marL="0" lvl="0" indent="0">
              <a:lnSpc>
                <a:spcPct val="100000"/>
              </a:lnSpc>
              <a:spcBef>
                <a:spcPts val="0"/>
              </a:spcBef>
              <a:buNone/>
            </a:pPr>
            <a:r>
              <a:rPr lang="en-US" sz="1600" dirty="0" smtClean="0"/>
              <a:t>variable </a:t>
            </a:r>
            <a:r>
              <a:rPr lang="en-US" sz="1600" dirty="0"/>
              <a:t>"</a:t>
            </a:r>
            <a:r>
              <a:rPr lang="en-US" sz="1600" dirty="0" err="1"/>
              <a:t>instance_type</a:t>
            </a:r>
            <a:r>
              <a:rPr lang="en-US" sz="1600" dirty="0"/>
              <a:t>" {  </a:t>
            </a:r>
            <a:endParaRPr lang="en-US" sz="1600" dirty="0" smtClean="0"/>
          </a:p>
          <a:p>
            <a:pPr marL="0" lvl="0" indent="0">
              <a:lnSpc>
                <a:spcPct val="100000"/>
              </a:lnSpc>
              <a:spcBef>
                <a:spcPts val="0"/>
              </a:spcBef>
              <a:buNone/>
            </a:pPr>
            <a:r>
              <a:rPr lang="en-US" sz="1600" dirty="0"/>
              <a:t>	</a:t>
            </a:r>
            <a:r>
              <a:rPr lang="en-US" sz="1600" dirty="0" smtClean="0"/>
              <a:t>type </a:t>
            </a:r>
            <a:r>
              <a:rPr lang="en-US" sz="1600" dirty="0"/>
              <a:t>= "string"  </a:t>
            </a:r>
            <a:endParaRPr lang="en-US" sz="1600" dirty="0" smtClean="0"/>
          </a:p>
          <a:p>
            <a:pPr marL="0" lvl="0" indent="0">
              <a:lnSpc>
                <a:spcPct val="100000"/>
              </a:lnSpc>
              <a:spcBef>
                <a:spcPts val="0"/>
              </a:spcBef>
              <a:buNone/>
            </a:pPr>
            <a:r>
              <a:rPr lang="en-US" sz="1600" dirty="0"/>
              <a:t>	</a:t>
            </a:r>
            <a:r>
              <a:rPr lang="en-US" sz="1600" dirty="0" smtClean="0"/>
              <a:t>description </a:t>
            </a:r>
            <a:r>
              <a:rPr lang="en-US" sz="1600" dirty="0"/>
              <a:t>= "Instance Type"  </a:t>
            </a:r>
            <a:endParaRPr lang="en-US" sz="1600" dirty="0" smtClean="0"/>
          </a:p>
          <a:p>
            <a:pPr marL="0" lvl="0" indent="0">
              <a:lnSpc>
                <a:spcPct val="100000"/>
              </a:lnSpc>
              <a:spcBef>
                <a:spcPts val="0"/>
              </a:spcBef>
              <a:buNone/>
            </a:pPr>
            <a:r>
              <a:rPr lang="en-US" sz="1600" dirty="0"/>
              <a:t>	</a:t>
            </a:r>
            <a:r>
              <a:rPr lang="en-US" sz="1600" dirty="0" smtClean="0"/>
              <a:t>default </a:t>
            </a:r>
            <a:r>
              <a:rPr lang="en-US" sz="1600" dirty="0"/>
              <a:t>= "</a:t>
            </a:r>
            <a:r>
              <a:rPr lang="en-US" sz="1600" dirty="0" smtClean="0"/>
              <a:t>t2.small”</a:t>
            </a:r>
          </a:p>
          <a:p>
            <a:pPr marL="0" lvl="0" indent="0">
              <a:lnSpc>
                <a:spcPct val="100000"/>
              </a:lnSpc>
              <a:spcBef>
                <a:spcPts val="0"/>
              </a:spcBef>
              <a:buNone/>
            </a:pPr>
            <a:r>
              <a:rPr lang="en-US" sz="1600" dirty="0" smtClean="0"/>
              <a:t>}</a:t>
            </a:r>
          </a:p>
          <a:p>
            <a:pPr marL="0" lvl="0" indent="0">
              <a:lnSpc>
                <a:spcPct val="100000"/>
              </a:lnSpc>
              <a:spcBef>
                <a:spcPts val="0"/>
              </a:spcBef>
              <a:buNone/>
            </a:pPr>
            <a:endParaRPr lang="en-US" sz="2000" dirty="0"/>
          </a:p>
          <a:p>
            <a:pPr marL="0" lvl="0" indent="0">
              <a:lnSpc>
                <a:spcPct val="100000"/>
              </a:lnSpc>
              <a:spcBef>
                <a:spcPts val="0"/>
              </a:spcBef>
              <a:buNone/>
            </a:pPr>
            <a:r>
              <a:rPr lang="en-US" sz="2000" dirty="0" smtClean="0"/>
              <a:t>		</a:t>
            </a:r>
          </a:p>
          <a:p>
            <a:pPr marL="0" lvl="0" indent="0">
              <a:lnSpc>
                <a:spcPct val="100000"/>
              </a:lnSpc>
              <a:spcBef>
                <a:spcPts val="0"/>
              </a:spcBef>
              <a:buNone/>
            </a:pPr>
            <a:r>
              <a:rPr lang="en-US" sz="2000" dirty="0"/>
              <a:t>	</a:t>
            </a:r>
            <a:r>
              <a:rPr lang="en-US" sz="2000" dirty="0" smtClean="0"/>
              <a:t>- &gt; “${</a:t>
            </a:r>
            <a:r>
              <a:rPr lang="en-US" sz="2000" dirty="0" err="1" smtClean="0"/>
              <a:t>var.region</a:t>
            </a:r>
            <a:r>
              <a:rPr lang="en-US" sz="2000" dirty="0" smtClean="0"/>
              <a:t>}”, “${</a:t>
            </a:r>
            <a:r>
              <a:rPr lang="en-US" sz="2000" dirty="0" err="1" smtClean="0"/>
              <a:t>var.instance_type</a:t>
            </a:r>
            <a:r>
              <a:rPr lang="en-US" sz="2000" dirty="0" smtClean="0"/>
              <a:t>}”, “${var.my_list.0}”, “${</a:t>
            </a:r>
            <a:r>
              <a:rPr lang="en-US" sz="2000" dirty="0" err="1" smtClean="0"/>
              <a:t>var.amis</a:t>
            </a:r>
            <a:r>
              <a:rPr lang="en-US" sz="2000" dirty="0" smtClean="0"/>
              <a:t>[“us-east-1”]}”</a:t>
            </a:r>
            <a:endParaRPr lang="en-US" sz="2000" dirty="0"/>
          </a:p>
        </p:txBody>
      </p:sp>
      <p:sp>
        <p:nvSpPr>
          <p:cNvPr id="5" name="TextBox 4"/>
          <p:cNvSpPr txBox="1"/>
          <p:nvPr/>
        </p:nvSpPr>
        <p:spPr>
          <a:xfrm>
            <a:off x="5943600" y="1825625"/>
            <a:ext cx="4800600" cy="3539430"/>
          </a:xfrm>
          <a:prstGeom prst="rect">
            <a:avLst/>
          </a:prstGeom>
          <a:noFill/>
        </p:spPr>
        <p:txBody>
          <a:bodyPr wrap="square" rtlCol="0">
            <a:spAutoFit/>
          </a:bodyPr>
          <a:lstStyle/>
          <a:p>
            <a:r>
              <a:rPr lang="en-US" sz="1600" dirty="0" smtClean="0"/>
              <a:t># List – like arrays</a:t>
            </a:r>
          </a:p>
          <a:p>
            <a:r>
              <a:rPr lang="en-US" sz="1600" dirty="0"/>
              <a:t>v</a:t>
            </a:r>
            <a:r>
              <a:rPr lang="en-US" sz="1600" dirty="0" smtClean="0"/>
              <a:t>ariable “</a:t>
            </a:r>
            <a:r>
              <a:rPr lang="en-US" sz="1600" dirty="0" err="1" smtClean="0"/>
              <a:t>my_list</a:t>
            </a:r>
            <a:r>
              <a:rPr lang="en-US" sz="1600" dirty="0" smtClean="0"/>
              <a:t>” {</a:t>
            </a:r>
          </a:p>
          <a:p>
            <a:r>
              <a:rPr lang="en-US" sz="1600" dirty="0" smtClean="0"/>
              <a:t>	type = “list”</a:t>
            </a:r>
          </a:p>
          <a:p>
            <a:r>
              <a:rPr lang="en-US" sz="1600" dirty="0"/>
              <a:t>	</a:t>
            </a:r>
            <a:r>
              <a:rPr lang="en-US" sz="1600" dirty="0" smtClean="0"/>
              <a:t>default = [“a-value”, “another-value”]</a:t>
            </a:r>
            <a:endParaRPr lang="en-US" sz="1600" dirty="0"/>
          </a:p>
          <a:p>
            <a:r>
              <a:rPr lang="en-US" sz="1600" dirty="0" smtClean="0"/>
              <a:t>}</a:t>
            </a:r>
          </a:p>
          <a:p>
            <a:endParaRPr lang="en-US" sz="1600" dirty="0"/>
          </a:p>
          <a:p>
            <a:r>
              <a:rPr lang="en-US" sz="1600" dirty="0" smtClean="0"/>
              <a:t># Maps</a:t>
            </a:r>
          </a:p>
          <a:p>
            <a:r>
              <a:rPr lang="en-US" sz="1600" dirty="0"/>
              <a:t>v</a:t>
            </a:r>
            <a:r>
              <a:rPr lang="en-US" sz="1600" dirty="0" smtClean="0"/>
              <a:t>ariable “</a:t>
            </a:r>
            <a:r>
              <a:rPr lang="en-US" sz="1600" dirty="0" err="1" smtClean="0"/>
              <a:t>amis</a:t>
            </a:r>
            <a:r>
              <a:rPr lang="en-US" sz="1600" dirty="0" smtClean="0"/>
              <a:t>” {</a:t>
            </a:r>
          </a:p>
          <a:p>
            <a:r>
              <a:rPr lang="en-US" sz="1600" dirty="0" smtClean="0"/>
              <a:t>	type = “map”</a:t>
            </a:r>
            <a:endParaRPr lang="en-US" sz="1600" dirty="0"/>
          </a:p>
          <a:p>
            <a:r>
              <a:rPr lang="en-US" sz="1600" dirty="0" smtClean="0"/>
              <a:t>	default </a:t>
            </a:r>
            <a:r>
              <a:rPr lang="en-US" sz="1600" dirty="0"/>
              <a:t>= { </a:t>
            </a:r>
            <a:endParaRPr lang="en-US" sz="1600" dirty="0" smtClean="0"/>
          </a:p>
          <a:p>
            <a:r>
              <a:rPr lang="en-US" sz="1600" dirty="0"/>
              <a:t>	</a:t>
            </a:r>
            <a:r>
              <a:rPr lang="en-US" sz="1600" dirty="0" smtClean="0"/>
              <a:t>	us-east-1 </a:t>
            </a:r>
            <a:r>
              <a:rPr lang="en-US" sz="1600" dirty="0"/>
              <a:t>= "image-1234" </a:t>
            </a:r>
            <a:endParaRPr lang="en-US" sz="1600" dirty="0" smtClean="0"/>
          </a:p>
          <a:p>
            <a:r>
              <a:rPr lang="en-US" sz="1600" dirty="0"/>
              <a:t>	</a:t>
            </a:r>
            <a:r>
              <a:rPr lang="en-US" sz="1600" dirty="0" smtClean="0"/>
              <a:t>	us-west-2 </a:t>
            </a:r>
            <a:r>
              <a:rPr lang="en-US" sz="1600" dirty="0"/>
              <a:t>= "image-4567" </a:t>
            </a:r>
            <a:endParaRPr lang="en-US" sz="1600" dirty="0" smtClean="0"/>
          </a:p>
          <a:p>
            <a:r>
              <a:rPr lang="en-US" sz="1600" dirty="0" smtClean="0"/>
              <a:t>	}	 </a:t>
            </a:r>
          </a:p>
          <a:p>
            <a:r>
              <a:rPr lang="en-US" sz="1600" dirty="0" smtClean="0"/>
              <a:t>}</a:t>
            </a:r>
            <a:endParaRPr lang="en-US" sz="1600" dirty="0"/>
          </a:p>
        </p:txBody>
      </p:sp>
      <p:pic>
        <p:nvPicPr>
          <p:cNvPr id="6" name="Picture 5"/>
          <p:cNvPicPr>
            <a:picLocks noChangeAspect="1"/>
          </p:cNvPicPr>
          <p:nvPr/>
        </p:nvPicPr>
        <p:blipFill>
          <a:blip r:embed="rId3">
            <a:alphaModFix amt="5000"/>
          </a:blip>
          <a:stretch>
            <a:fillRect/>
          </a:stretch>
        </p:blipFill>
        <p:spPr>
          <a:xfrm>
            <a:off x="9247454" y="0"/>
            <a:ext cx="2934598" cy="293459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15567676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1613</TotalTime>
  <Words>493</Words>
  <Application>Microsoft Macintosh PowerPoint</Application>
  <PresentationFormat>Widescreen</PresentationFormat>
  <Paragraphs>163</Paragraphs>
  <Slides>17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Calibri Light</vt:lpstr>
      <vt:lpstr>Arial</vt:lpstr>
      <vt:lpstr>Office Theme</vt:lpstr>
      <vt:lpstr>Terraform</vt:lpstr>
      <vt:lpstr>What is Terraform?</vt:lpstr>
      <vt:lpstr>Key Features</vt:lpstr>
      <vt:lpstr>Getting Started https://www.terraform.io/intro/getting-started/install.html </vt:lpstr>
      <vt:lpstr>AWS and ADFS</vt:lpstr>
      <vt:lpstr>Use Cases</vt:lpstr>
      <vt:lpstr>Hands On</vt:lpstr>
      <vt:lpstr>Hands On</vt:lpstr>
      <vt:lpstr>Variables declaring</vt:lpstr>
      <vt:lpstr>Refactoring</vt:lpstr>
      <vt:lpstr>Variables assigning</vt:lpstr>
      <vt:lpstr>Debugging https://www.terraform.io/docs/internals/debugging.html</vt:lpstr>
      <vt:lpstr>Advanced</vt:lpstr>
      <vt:lpstr>Advanced continued</vt:lpstr>
      <vt:lpstr>Questions</vt:lpstr>
      <vt:lpstr>Terraform Away https://www.terraform.io/docs/providers/aws/index.html </vt:lpstr>
      <vt:lpstr>Thank you</vt:lpstr>
    </vt:vector>
  </TitlesOfParts>
  <Manager/>
  <Company/>
  <LinksUpToDate>false</LinksUpToDate>
  <SharedDoc>false</SharedDoc>
  <HyperlinkBase/>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Terraform</dc:title>
  <dc:subject/>
  <dc:creator>Gustavo Hoirisch</dc:creator>
  <cp:keywords/>
  <dc:description/>
  <cp:lastModifiedBy>Gustavo Hoirisch</cp:lastModifiedBy>
  <cp:revision>78</cp:revision>
  <cp:lastPrinted>2016-10-12T04:47:36Z</cp:lastPrinted>
  <dcterms:created xsi:type="dcterms:W3CDTF">2016-10-10T03:13:21Z</dcterms:created>
  <dcterms:modified xsi:type="dcterms:W3CDTF">2016-10-12T04:47:44Z</dcterms:modified>
  <cp:category/>
</cp:coreProperties>
</file>

<file path=docProps/thumbnail.jpeg>
</file>